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0" r:id="rId4"/>
    <p:sldId id="360" r:id="rId5"/>
    <p:sldId id="431" r:id="rId6"/>
    <p:sldId id="376" r:id="rId7"/>
    <p:sldId id="655" r:id="rId8"/>
    <p:sldId id="656" r:id="rId9"/>
    <p:sldId id="658" r:id="rId10"/>
    <p:sldId id="579" r:id="rId11"/>
    <p:sldId id="661" r:id="rId12"/>
    <p:sldId id="416" r:id="rId13"/>
    <p:sldId id="518" r:id="rId14"/>
    <p:sldId id="28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orient="horz" pos="1284">
          <p15:clr>
            <a:srgbClr val="A4A3A4"/>
          </p15:clr>
        </p15:guide>
        <p15:guide id="4" orient="horz" pos="1956">
          <p15:clr>
            <a:srgbClr val="A4A3A4"/>
          </p15:clr>
        </p15:guide>
        <p15:guide id="5" orient="horz" pos="2580">
          <p15:clr>
            <a:srgbClr val="A4A3A4"/>
          </p15:clr>
        </p15:guide>
        <p15:guide id="6" orient="horz" pos="2916">
          <p15:clr>
            <a:srgbClr val="A4A3A4"/>
          </p15:clr>
        </p15:guide>
        <p15:guide id="7" pos="2880">
          <p15:clr>
            <a:srgbClr val="A4A3A4"/>
          </p15:clr>
        </p15:guide>
        <p15:guide id="8" pos="576">
          <p15:clr>
            <a:srgbClr val="A4A3A4"/>
          </p15:clr>
        </p15:guide>
        <p15:guide id="9" pos="1152">
          <p15:clr>
            <a:srgbClr val="A4A3A4"/>
          </p15:clr>
        </p15:guide>
        <p15:guide id="10" pos="1728">
          <p15:clr>
            <a:srgbClr val="A4A3A4"/>
          </p15:clr>
        </p15:guide>
        <p15:guide id="11" pos="2304">
          <p15:clr>
            <a:srgbClr val="A4A3A4"/>
          </p15:clr>
        </p15:guide>
        <p15:guide id="12" pos="3456">
          <p15:clr>
            <a:srgbClr val="A4A3A4"/>
          </p15:clr>
        </p15:guide>
        <p15:guide id="13" pos="4032">
          <p15:clr>
            <a:srgbClr val="A4A3A4"/>
          </p15:clr>
        </p15:guide>
        <p15:guide id="14" pos="4608">
          <p15:clr>
            <a:srgbClr val="A4A3A4"/>
          </p15:clr>
        </p15:guide>
        <p15:guide id="15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D0665-B4B7-4506-BE7D-08CFBDAFB395}" v="4" dt="2021-10-29T15:47:17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50" d="100"/>
          <a:sy n="150" d="100"/>
        </p:scale>
        <p:origin x="510" y="126"/>
      </p:cViewPr>
      <p:guideLst>
        <p:guide orient="horz" pos="324"/>
        <p:guide orient="horz" pos="660"/>
        <p:guide orient="horz" pos="1284"/>
        <p:guide orient="horz" pos="1956"/>
        <p:guide orient="horz" pos="2580"/>
        <p:guide orient="horz" pos="2916"/>
        <p:guide pos="2880"/>
        <p:guide pos="576"/>
        <p:guide pos="1152"/>
        <p:guide pos="1728"/>
        <p:guide pos="2304"/>
        <p:guide pos="3456"/>
        <p:guide pos="4032"/>
        <p:guide pos="4608"/>
        <p:guide pos="51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dzik,Dr.,Karol (DEV NDS) BIP-US-R" userId="7374ab75-4b5a-48a0-8af2-7873313a5d44" providerId="ADAL" clId="{7ECD0665-B4B7-4506-BE7D-08CFBDAFB395}"/>
    <pc:docChg chg="undo redo custSel modSld">
      <pc:chgData name="Budzik,Dr.,Karol (DEV NDS) BIP-US-R" userId="7374ab75-4b5a-48a0-8af2-7873313a5d44" providerId="ADAL" clId="{7ECD0665-B4B7-4506-BE7D-08CFBDAFB395}" dt="2021-10-29T20:18:53.863" v="1567" actId="1076"/>
      <pc:docMkLst>
        <pc:docMk/>
      </pc:docMkLst>
      <pc:sldChg chg="modSp mod">
        <pc:chgData name="Budzik,Dr.,Karol (DEV NDS) BIP-US-R" userId="7374ab75-4b5a-48a0-8af2-7873313a5d44" providerId="ADAL" clId="{7ECD0665-B4B7-4506-BE7D-08CFBDAFB395}" dt="2021-10-29T13:58:01.133" v="44" actId="20577"/>
        <pc:sldMkLst>
          <pc:docMk/>
          <pc:sldMk cId="833831423" sldId="257"/>
        </pc:sldMkLst>
        <pc:spChg chg="mod">
          <ac:chgData name="Budzik,Dr.,Karol (DEV NDS) BIP-US-R" userId="7374ab75-4b5a-48a0-8af2-7873313a5d44" providerId="ADAL" clId="{7ECD0665-B4B7-4506-BE7D-08CFBDAFB395}" dt="2021-10-29T13:58:01.133" v="44" actId="20577"/>
          <ac:spMkLst>
            <pc:docMk/>
            <pc:sldMk cId="833831423" sldId="257"/>
            <ac:spMk id="3" creationId="{00000000-0000-0000-0000-000000000000}"/>
          </ac:spMkLst>
        </pc:spChg>
      </pc:sldChg>
      <pc:sldChg chg="modSp mod">
        <pc:chgData name="Budzik,Dr.,Karol (DEV NDS) BIP-US-R" userId="7374ab75-4b5a-48a0-8af2-7873313a5d44" providerId="ADAL" clId="{7ECD0665-B4B7-4506-BE7D-08CFBDAFB395}" dt="2021-10-29T20:18:02.326" v="1566" actId="20577"/>
        <pc:sldMkLst>
          <pc:docMk/>
          <pc:sldMk cId="1116937906" sldId="416"/>
        </pc:sldMkLst>
        <pc:spChg chg="mod">
          <ac:chgData name="Budzik,Dr.,Karol (DEV NDS) BIP-US-R" userId="7374ab75-4b5a-48a0-8af2-7873313a5d44" providerId="ADAL" clId="{7ECD0665-B4B7-4506-BE7D-08CFBDAFB395}" dt="2021-10-29T15:31:46.848" v="640" actId="20577"/>
          <ac:spMkLst>
            <pc:docMk/>
            <pc:sldMk cId="1116937906" sldId="416"/>
            <ac:spMk id="2" creationId="{00000000-0000-0000-0000-000000000000}"/>
          </ac:spMkLst>
        </pc:spChg>
        <pc:spChg chg="mod">
          <ac:chgData name="Budzik,Dr.,Karol (DEV NDS) BIP-US-R" userId="7374ab75-4b5a-48a0-8af2-7873313a5d44" providerId="ADAL" clId="{7ECD0665-B4B7-4506-BE7D-08CFBDAFB395}" dt="2021-10-29T20:18:02.326" v="1566" actId="20577"/>
          <ac:spMkLst>
            <pc:docMk/>
            <pc:sldMk cId="1116937906" sldId="416"/>
            <ac:spMk id="3" creationId="{00000000-0000-0000-0000-000000000000}"/>
          </ac:spMkLst>
        </pc:spChg>
      </pc:sldChg>
      <pc:sldChg chg="modSp mod">
        <pc:chgData name="Budzik,Dr.,Karol (DEV NDS) BIP-US-R" userId="7374ab75-4b5a-48a0-8af2-7873313a5d44" providerId="ADAL" clId="{7ECD0665-B4B7-4506-BE7D-08CFBDAFB395}" dt="2021-10-29T20:18:53.863" v="1567" actId="1076"/>
        <pc:sldMkLst>
          <pc:docMk/>
          <pc:sldMk cId="1478977195" sldId="518"/>
        </pc:sldMkLst>
        <pc:spChg chg="mod">
          <ac:chgData name="Budzik,Dr.,Karol (DEV NDS) BIP-US-R" userId="7374ab75-4b5a-48a0-8af2-7873313a5d44" providerId="ADAL" clId="{7ECD0665-B4B7-4506-BE7D-08CFBDAFB395}" dt="2021-10-29T20:18:53.863" v="1567" actId="1076"/>
          <ac:spMkLst>
            <pc:docMk/>
            <pc:sldMk cId="1478977195" sldId="518"/>
            <ac:spMk id="11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16T03:26:38.387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32835 12600 9312,'-108'-11'3424,"78"-1"-2656,-16 12-192,31 0 32,-1 0-448,1 0-512,-1 0 192,16 0-1760,16 23 1024,30 12-5504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7C044-DAA6-49A9-8001-147E01CF976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B990-E3AA-41BE-B8ED-6DF8425E4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1B990-E3AA-41BE-B8ED-6DF8425E4D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3" y="2038350"/>
            <a:ext cx="7315094" cy="1047750"/>
          </a:xfrm>
        </p:spPr>
        <p:txBody>
          <a:bodyPr lIns="0" rIns="0" anchor="b" anchorCtr="0">
            <a:noAutofit/>
          </a:bodyPr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86100"/>
            <a:ext cx="7316788" cy="514350"/>
          </a:xfrm>
        </p:spPr>
        <p:txBody>
          <a:bodyPr lIns="0" tIns="171496" rIns="0">
            <a:no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914400" y="514350"/>
            <a:ext cx="947738" cy="1035611"/>
            <a:chOff x="3293" y="737"/>
            <a:chExt cx="796" cy="867"/>
          </a:xfrm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0287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083564"/>
            <a:ext cx="7315200" cy="3202686"/>
          </a:xfrm>
        </p:spPr>
        <p:txBody>
          <a:bodyPr/>
          <a:lstStyle>
            <a:lvl1pPr marL="0" indent="0">
              <a:buNone/>
              <a:defRPr sz="2400"/>
            </a:lvl1pPr>
            <a:lvl2pPr marL="342991" indent="0">
              <a:buNone/>
              <a:defRPr sz="2100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341115"/>
            <a:ext cx="7315200" cy="288036"/>
          </a:xfrm>
        </p:spPr>
        <p:txBody>
          <a:bodyPr tIns="34299" anchor="ctr" anchorCtr="0"/>
          <a:lstStyle>
            <a:lvl1pPr marL="0" indent="0">
              <a:spcBef>
                <a:spcPts val="0"/>
              </a:spcBef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2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4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0257"/>
            <a:ext cx="7315200" cy="10287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4098131" y="514350"/>
            <a:ext cx="947738" cy="1035611"/>
            <a:chOff x="3293" y="737"/>
            <a:chExt cx="796" cy="867"/>
          </a:xfrm>
        </p:grpSpPr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4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6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9966" cy="102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316736" y="1255014"/>
            <a:ext cx="6528816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3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5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62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38350"/>
            <a:ext cx="7316788" cy="1047750"/>
          </a:xfrm>
        </p:spPr>
        <p:txBody>
          <a:bodyPr anchor="b" anchorCtr="0"/>
          <a:lstStyle>
            <a:lvl1pPr algn="l">
              <a:defRPr sz="27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86100"/>
            <a:ext cx="7316788" cy="514350"/>
          </a:xfrm>
        </p:spPr>
        <p:txBody>
          <a:bodyPr anchor="t" anchorCtr="0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1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3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28700"/>
            <a:ext cx="3584448" cy="36004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581400" cy="36004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2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4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28701"/>
            <a:ext cx="3584448" cy="603504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31157"/>
            <a:ext cx="3584448" cy="2990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28701"/>
            <a:ext cx="3584575" cy="603504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3584575" cy="2990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4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6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0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2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19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1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2551176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342901"/>
            <a:ext cx="4654549" cy="42862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28700"/>
            <a:ext cx="2551176" cy="3600450"/>
          </a:xfrm>
        </p:spPr>
        <p:txBody>
          <a:bodyPr/>
          <a:lstStyle>
            <a:lvl1pPr marL="0" indent="0">
              <a:buNone/>
              <a:defRPr sz="14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5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7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633437"/>
            <a:ext cx="9144000" cy="5148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98" tIns="34299" rIns="68598" bIns="34299" anchor="ctr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"/>
            <a:ext cx="7316788" cy="1028700"/>
          </a:xfrm>
          <a:prstGeom prst="rect">
            <a:avLst/>
          </a:prstGeom>
        </p:spPr>
        <p:txBody>
          <a:bodyPr vert="horz" lIns="0" tIns="34299" rIns="0" bIns="34299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28700"/>
            <a:ext cx="7316788" cy="3600450"/>
          </a:xfrm>
          <a:prstGeom prst="rect">
            <a:avLst/>
          </a:prstGeom>
        </p:spPr>
        <p:txBody>
          <a:bodyPr vert="horz" lIns="0" tIns="171496" rIns="0" bIns="34299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4896612"/>
            <a:ext cx="658368" cy="82296"/>
          </a:xfrm>
          <a:prstGeom prst="rect">
            <a:avLst/>
          </a:prstGeom>
        </p:spPr>
        <p:txBody>
          <a:bodyPr vert="horz" lIns="68598" tIns="0" rIns="68598" bIns="0" rtlCol="0" anchor="ctr"/>
          <a:lstStyle>
            <a:lvl1pPr algn="r">
              <a:defRPr sz="5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629150"/>
            <a:ext cx="6553200" cy="342900"/>
          </a:xfrm>
          <a:prstGeom prst="rect">
            <a:avLst/>
          </a:prstGeom>
        </p:spPr>
        <p:txBody>
          <a:bodyPr vert="horz" lIns="0" tIns="34299" rIns="0" bIns="0" rtlCol="0" anchor="t" anchorCtr="0"/>
          <a:lstStyle>
            <a:lvl1pPr algn="r">
              <a:lnSpc>
                <a:spcPct val="90000"/>
              </a:lnSpc>
              <a:defRPr sz="11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5198364"/>
            <a:ext cx="658368" cy="82296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r">
              <a:defRPr sz="9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CFE42A1-13E6-472B-8AA4-7AB52122D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4993460"/>
            <a:ext cx="2133600" cy="150041"/>
          </a:xfrm>
          <a:prstGeom prst="rect">
            <a:avLst/>
          </a:prstGeom>
        </p:spPr>
        <p:txBody>
          <a:bodyPr vert="horz" lIns="68598" tIns="34299" rIns="68598" bIns="34299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500" dirty="0">
                <a:solidFill>
                  <a:schemeClr val="bg2">
                    <a:lumMod val="75000"/>
                  </a:schemeClr>
                </a:solidFill>
              </a:rPr>
              <a:t>©2019 MFMER  |  slide-</a:t>
            </a:r>
            <a:fld id="{D445C29B-035B-48ED-941F-A66A11A8A322}" type="slidenum">
              <a:rPr lang="en-US" sz="500" smtClean="0">
                <a:solidFill>
                  <a:schemeClr val="bg2">
                    <a:lumMod val="75000"/>
                  </a:schemeClr>
                </a:solidFill>
              </a:rPr>
              <a:pPr lvl="0"/>
              <a:t>‹#›</a:t>
            </a:fld>
            <a:endParaRPr lang="en-US" sz="5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125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1" indent="-176259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75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15302"/>
            <a:ext cx="6847332" cy="3260655"/>
          </a:xfrm>
        </p:spPr>
        <p:txBody>
          <a:bodyPr/>
          <a:lstStyle/>
          <a:p>
            <a:pPr algn="ctr"/>
            <a:r>
              <a:rPr lang="en-US" dirty="0"/>
              <a:t>Development and Characterization of a Foamy Virus-Based Oncolytic Replicating Retroviral Vector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Oncolytic Virus Conference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November 6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2021</a:t>
            </a:r>
            <a:b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68" y="3449553"/>
            <a:ext cx="7827264" cy="11225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Karol Budzik, Ph.D.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Laboratory of Dr. Stephen Russell, M.D., Ph.D.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Department of Molecular Medicine, Mayo Clinic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4057650"/>
            <a:ext cx="7827264" cy="521208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553C5F-2CDE-4778-9A07-8B610B6A6CDB}"/>
                  </a:ext>
                </a:extLst>
              </p14:cNvPr>
              <p14:cNvContentPartPr/>
              <p14:nvPr/>
            </p14:nvContentPartPr>
            <p14:xfrm>
              <a:off x="9897518" y="3333310"/>
              <a:ext cx="88920" cy="209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553C5F-2CDE-4778-9A07-8B610B6A6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2838" y="4439763"/>
                <a:ext cx="98280" cy="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83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958"/>
            <a:ext cx="9029700" cy="695325"/>
          </a:xfrm>
        </p:spPr>
        <p:txBody>
          <a:bodyPr/>
          <a:lstStyle/>
          <a:p>
            <a:r>
              <a:rPr lang="en-US" sz="2100" dirty="0"/>
              <a:t>Infection with </a:t>
            </a:r>
            <a:r>
              <a:rPr lang="en-US" sz="2100" dirty="0" err="1"/>
              <a:t>oFV</a:t>
            </a:r>
            <a:r>
              <a:rPr lang="en-US" sz="2100" dirty="0"/>
              <a:t>-TK/oFV-iCasp9 and GCV/AP20187 treatment leads to a decrease in luminescence in indicator U251-U3-mCherry-U3-Luc tumors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6BF4D-1E69-49FD-A9DC-392077CB9CD4}"/>
              </a:ext>
            </a:extLst>
          </p:cNvPr>
          <p:cNvSpPr txBox="1"/>
          <p:nvPr/>
        </p:nvSpPr>
        <p:spPr>
          <a:xfrm>
            <a:off x="731395" y="4595942"/>
            <a:ext cx="7963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CB17 SCID mice, 5*10</a:t>
            </a:r>
            <a:r>
              <a:rPr lang="en-US" sz="1100" baseline="30000" dirty="0">
                <a:solidFill>
                  <a:schemeClr val="bg1"/>
                </a:solidFill>
              </a:rPr>
              <a:t>6</a:t>
            </a:r>
            <a:r>
              <a:rPr lang="en-US" sz="1100" dirty="0">
                <a:solidFill>
                  <a:schemeClr val="bg1"/>
                </a:solidFill>
              </a:rPr>
              <a:t> U251-U3-mCherry-U3-Luc cells SC</a:t>
            </a:r>
          </a:p>
          <a:p>
            <a:r>
              <a:rPr lang="en-US" sz="1100" dirty="0">
                <a:solidFill>
                  <a:schemeClr val="bg1"/>
                </a:solidFill>
              </a:rPr>
              <a:t>2*10</a:t>
            </a:r>
            <a:r>
              <a:rPr lang="en-US" sz="1100" baseline="30000" dirty="0">
                <a:solidFill>
                  <a:schemeClr val="bg1"/>
                </a:solidFill>
              </a:rPr>
              <a:t>6</a:t>
            </a:r>
            <a:r>
              <a:rPr lang="en-US" sz="1100" dirty="0">
                <a:solidFill>
                  <a:schemeClr val="bg1"/>
                </a:solidFill>
              </a:rPr>
              <a:t> IU </a:t>
            </a:r>
            <a:r>
              <a:rPr lang="en-US" sz="1100" dirty="0" err="1">
                <a:solidFill>
                  <a:schemeClr val="bg1"/>
                </a:solidFill>
              </a:rPr>
              <a:t>oFV</a:t>
            </a:r>
            <a:r>
              <a:rPr lang="en-US" sz="1100" dirty="0">
                <a:solidFill>
                  <a:schemeClr val="bg1"/>
                </a:solidFill>
              </a:rPr>
              <a:t>-TK or oFV-iCasp9 or PBS IT, 5x doses </a:t>
            </a:r>
          </a:p>
          <a:p>
            <a:r>
              <a:rPr lang="en-US" sz="1100" dirty="0">
                <a:solidFill>
                  <a:schemeClr val="bg1"/>
                </a:solidFill>
              </a:rPr>
              <a:t>14 dpi GCV (50 mg/kg for 4 weeks) or AP20187 (5 mg/kg for 4 days) 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89390-264F-4C20-A2D7-9176D405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6" y="760456"/>
            <a:ext cx="4083198" cy="2438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D8EE0-24CE-49C7-92A4-9A12CCA79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385" y="625730"/>
            <a:ext cx="4439815" cy="264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02C7AC-3D8A-4669-B6FD-0E8B6C286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39" y="3065705"/>
            <a:ext cx="3733099" cy="16942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77E260-B604-496F-8601-CDACE82403DC}"/>
              </a:ext>
            </a:extLst>
          </p:cNvPr>
          <p:cNvSpPr/>
          <p:nvPr/>
        </p:nvSpPr>
        <p:spPr>
          <a:xfrm>
            <a:off x="6934200" y="666750"/>
            <a:ext cx="1905706" cy="3942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F0B81-CC6F-4110-9537-53B8EAC2A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75" y="3102813"/>
            <a:ext cx="4084320" cy="16642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BC2584-0229-43AB-BD2E-B4D2C01DFF30}"/>
              </a:ext>
            </a:extLst>
          </p:cNvPr>
          <p:cNvSpPr/>
          <p:nvPr/>
        </p:nvSpPr>
        <p:spPr>
          <a:xfrm>
            <a:off x="2510969" y="771644"/>
            <a:ext cx="1905707" cy="3842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980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BC9C-057A-437C-BF3C-F16320E1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651"/>
            <a:ext cx="8762999" cy="628650"/>
          </a:xfrm>
        </p:spPr>
        <p:txBody>
          <a:bodyPr/>
          <a:lstStyle/>
          <a:p>
            <a:r>
              <a:rPr lang="en-US" sz="2200" dirty="0"/>
              <a:t>oFV-GFP spreads in slowly dividing cancer cells faster than MLV-GFP and, unlike MLV-GFP, can latently persist in quiescent cells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4A0BA1E-2893-4DC7-8ED1-4052DF81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" y="2741370"/>
            <a:ext cx="2804685" cy="17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E5F34B5-5F60-4092-B6B3-B8590940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0" y="876056"/>
            <a:ext cx="2832401" cy="178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337E8DD-74CD-4196-B24E-408D3E57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42" y="2119023"/>
            <a:ext cx="2638077" cy="238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F1BC39-350C-4033-BA37-DCC5BE50BD0C}"/>
              </a:ext>
            </a:extLst>
          </p:cNvPr>
          <p:cNvSpPr/>
          <p:nvPr/>
        </p:nvSpPr>
        <p:spPr>
          <a:xfrm>
            <a:off x="76200" y="2779473"/>
            <a:ext cx="2667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3420FC-C279-4F43-B02C-02FDC4468660}"/>
              </a:ext>
            </a:extLst>
          </p:cNvPr>
          <p:cNvSpPr txBox="1"/>
          <p:nvPr/>
        </p:nvSpPr>
        <p:spPr>
          <a:xfrm>
            <a:off x="762000" y="464888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Budzik KM, Nace RA, Ikeda Y, Russell SJ. Oncolytic Foamy Virus - generation and properties of a nonpathogenic replicating retroviral vector system that targets chronically proliferating cancer cells. J </a:t>
            </a:r>
            <a:r>
              <a:rPr lang="en-US" sz="900" dirty="0" err="1">
                <a:solidFill>
                  <a:schemeClr val="bg1"/>
                </a:solidFill>
              </a:rPr>
              <a:t>Virol</a:t>
            </a:r>
            <a:r>
              <a:rPr lang="en-US" sz="900" dirty="0">
                <a:solidFill>
                  <a:schemeClr val="bg1"/>
                </a:solidFill>
              </a:rPr>
              <a:t>. 2021 Mar 10:JVI.00015-21. 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: 10.1128/JVI.00015-21.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4250A-722A-47EB-A52C-78D080A80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681" y="1352231"/>
            <a:ext cx="2763870" cy="24390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2068E6-FA52-49A6-8737-693D40BB8D20}"/>
              </a:ext>
            </a:extLst>
          </p:cNvPr>
          <p:cNvSpPr/>
          <p:nvPr/>
        </p:nvSpPr>
        <p:spPr>
          <a:xfrm>
            <a:off x="3770149" y="1172261"/>
            <a:ext cx="973650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BEB121-C983-405A-93A2-77F513B3DAB6}"/>
              </a:ext>
            </a:extLst>
          </p:cNvPr>
          <p:cNvSpPr/>
          <p:nvPr/>
        </p:nvSpPr>
        <p:spPr>
          <a:xfrm>
            <a:off x="4743799" y="1105794"/>
            <a:ext cx="864682" cy="2989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382C4B-4556-4917-9062-3863C19F1A4D}"/>
              </a:ext>
            </a:extLst>
          </p:cNvPr>
          <p:cNvSpPr/>
          <p:nvPr/>
        </p:nvSpPr>
        <p:spPr>
          <a:xfrm>
            <a:off x="3181666" y="3181350"/>
            <a:ext cx="156213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B249B-ABD3-4BCB-AD41-F9F52EF0B393}"/>
              </a:ext>
            </a:extLst>
          </p:cNvPr>
          <p:cNvSpPr/>
          <p:nvPr/>
        </p:nvSpPr>
        <p:spPr>
          <a:xfrm>
            <a:off x="6047741" y="2390413"/>
            <a:ext cx="820036" cy="208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80697-B559-48E3-A6BC-7741867A9D79}"/>
              </a:ext>
            </a:extLst>
          </p:cNvPr>
          <p:cNvSpPr/>
          <p:nvPr/>
        </p:nvSpPr>
        <p:spPr>
          <a:xfrm>
            <a:off x="2732793" y="1143000"/>
            <a:ext cx="1057909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89153C-1462-4C30-B15B-E6B7DA54E3AB}"/>
              </a:ext>
            </a:extLst>
          </p:cNvPr>
          <p:cNvSpPr/>
          <p:nvPr/>
        </p:nvSpPr>
        <p:spPr>
          <a:xfrm>
            <a:off x="5908222" y="2138837"/>
            <a:ext cx="2777597" cy="240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597B74-A66B-448E-B9E7-D64638D45809}"/>
              </a:ext>
            </a:extLst>
          </p:cNvPr>
          <p:cNvSpPr/>
          <p:nvPr/>
        </p:nvSpPr>
        <p:spPr>
          <a:xfrm>
            <a:off x="6867777" y="2379817"/>
            <a:ext cx="447423" cy="1868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D06FBC-4E8E-4AF0-BC42-6D7ADBE5D856}"/>
              </a:ext>
            </a:extLst>
          </p:cNvPr>
          <p:cNvSpPr/>
          <p:nvPr/>
        </p:nvSpPr>
        <p:spPr>
          <a:xfrm>
            <a:off x="6867777" y="4248150"/>
            <a:ext cx="1590423" cy="188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BF3052-643A-4FFC-902E-461252562724}"/>
              </a:ext>
            </a:extLst>
          </p:cNvPr>
          <p:cNvSpPr/>
          <p:nvPr/>
        </p:nvSpPr>
        <p:spPr>
          <a:xfrm>
            <a:off x="7315690" y="2465904"/>
            <a:ext cx="761510" cy="152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63B229-AB02-4962-A4B0-B9EB09518696}"/>
              </a:ext>
            </a:extLst>
          </p:cNvPr>
          <p:cNvSpPr/>
          <p:nvPr/>
        </p:nvSpPr>
        <p:spPr>
          <a:xfrm>
            <a:off x="8001000" y="2738035"/>
            <a:ext cx="761510" cy="1271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F98525-1404-4BE5-837F-9581A5770BF9}"/>
              </a:ext>
            </a:extLst>
          </p:cNvPr>
          <p:cNvSpPr/>
          <p:nvPr/>
        </p:nvSpPr>
        <p:spPr>
          <a:xfrm>
            <a:off x="8133454" y="2325277"/>
            <a:ext cx="820036" cy="412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A9B03034-1F5A-4FCD-A837-5EF376FA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452" y="597439"/>
            <a:ext cx="1674837" cy="144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35EA77E2-C6C1-4631-8B81-4CB0CDC64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1037" y="675666"/>
            <a:ext cx="2009163" cy="134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A74107-603A-429A-B3D0-C33A255698B6}"/>
              </a:ext>
            </a:extLst>
          </p:cNvPr>
          <p:cNvSpPr/>
          <p:nvPr/>
        </p:nvSpPr>
        <p:spPr>
          <a:xfrm>
            <a:off x="5649523" y="659510"/>
            <a:ext cx="3494477" cy="152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29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"/>
            <a:ext cx="5870448" cy="514350"/>
          </a:xfrm>
        </p:spPr>
        <p:txBody>
          <a:bodyPr/>
          <a:lstStyle/>
          <a:p>
            <a:r>
              <a:rPr lang="en-US" dirty="0"/>
              <a:t>Conclusions and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10600" cy="3829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err="1"/>
              <a:t>oFV</a:t>
            </a:r>
            <a:r>
              <a:rPr lang="en-US" sz="2000" dirty="0"/>
              <a:t> is a new oncolytic virus platform with a unique ability to target slowly dividing cells - a hallmark of human tumors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err="1"/>
              <a:t>oFV</a:t>
            </a:r>
            <a:r>
              <a:rPr lang="en-US" sz="2000" dirty="0"/>
              <a:t> shows promise as a tool for </a:t>
            </a:r>
            <a:r>
              <a:rPr lang="en-US" sz="2000" dirty="0" err="1"/>
              <a:t>intratumoral</a:t>
            </a:r>
            <a:r>
              <a:rPr lang="en-US" sz="2000" dirty="0"/>
              <a:t> transgene delivery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Further optimization of the system is required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A collaboration with Dr. Richard Vile (Mayo Clinic) has been established to investigate using </a:t>
            </a:r>
            <a:r>
              <a:rPr lang="en-US" sz="2000" dirty="0" err="1"/>
              <a:t>oFV</a:t>
            </a:r>
            <a:r>
              <a:rPr lang="en-US" sz="2000" dirty="0"/>
              <a:t> for </a:t>
            </a:r>
            <a:r>
              <a:rPr lang="en-US" sz="2000" dirty="0" err="1"/>
              <a:t>intratumoral</a:t>
            </a:r>
            <a:r>
              <a:rPr lang="en-US" sz="2000" dirty="0"/>
              <a:t> transgene delivery to enable CAR T cell therapy in solid tumors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693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70" y="-22666"/>
            <a:ext cx="5870448" cy="514350"/>
          </a:xfrm>
        </p:spPr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1284" y="417948"/>
            <a:ext cx="1815656" cy="2700338"/>
          </a:xfrm>
        </p:spPr>
        <p:txBody>
          <a:bodyPr/>
          <a:lstStyle/>
          <a:p>
            <a:r>
              <a:rPr lang="en-US" sz="1125" dirty="0">
                <a:latin typeface="Arial" charset="0"/>
                <a:ea typeface="Arial" charset="0"/>
                <a:cs typeface="Arial" charset="0"/>
              </a:rPr>
              <a:t>Russell Laboratory</a:t>
            </a:r>
          </a:p>
          <a:p>
            <a:pPr lvl="1"/>
            <a:r>
              <a:rPr lang="en-US" sz="788" b="1" dirty="0">
                <a:latin typeface="Arial" charset="0"/>
                <a:ea typeface="Arial" charset="0"/>
                <a:cs typeface="Arial" charset="0"/>
              </a:rPr>
              <a:t>Stephen Russell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Linh Pham</a:t>
            </a:r>
          </a:p>
          <a:p>
            <a:pPr lvl="1"/>
            <a:r>
              <a:rPr lang="en-US" sz="788" b="1" dirty="0" err="1">
                <a:latin typeface="Arial" charset="0"/>
                <a:ea typeface="Arial" charset="0"/>
                <a:cs typeface="Arial" charset="0"/>
              </a:rPr>
              <a:t>Becci</a:t>
            </a:r>
            <a:r>
              <a:rPr lang="en-US" sz="788" b="1" dirty="0">
                <a:latin typeface="Arial" charset="0"/>
                <a:ea typeface="Arial" charset="0"/>
                <a:cs typeface="Arial" charset="0"/>
              </a:rPr>
              <a:t> Nace</a:t>
            </a:r>
          </a:p>
          <a:p>
            <a:pPr lvl="1"/>
            <a:r>
              <a:rPr lang="en-US" sz="788" b="1" dirty="0">
                <a:latin typeface="Arial" charset="0"/>
                <a:ea typeface="Arial" charset="0"/>
                <a:cs typeface="Arial" charset="0"/>
              </a:rPr>
              <a:t>Anna DeVries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Miguel Alia-Muñoz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Elizabeth C. Eckert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Eugene Bah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Velia M. Penza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Justin Maroun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Susie </a:t>
            </a:r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Concillio</a:t>
            </a:r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Haifei</a:t>
            </a:r>
            <a:r>
              <a:rPr lang="en-US" sz="788" dirty="0">
                <a:latin typeface="Arial" charset="0"/>
                <a:ea typeface="Arial" charset="0"/>
                <a:cs typeface="Arial" charset="0"/>
              </a:rPr>
              <a:t> Jiang</a:t>
            </a:r>
          </a:p>
          <a:p>
            <a:pPr lvl="1"/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Shruthi</a:t>
            </a:r>
            <a:r>
              <a:rPr lang="en-US" sz="788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Naik</a:t>
            </a:r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Nanda </a:t>
            </a:r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Packiriswamy</a:t>
            </a:r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788" dirty="0"/>
              <a:t>Talia </a:t>
            </a:r>
            <a:r>
              <a:rPr lang="en-US" sz="788" dirty="0" err="1"/>
              <a:t>Ferndandez</a:t>
            </a:r>
            <a:r>
              <a:rPr lang="en-US" sz="788" dirty="0"/>
              <a:t> Carrasco </a:t>
            </a:r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134454"/>
            <a:ext cx="1815656" cy="1325880"/>
          </a:xfrm>
          <a:prstGeom prst="rect">
            <a:avLst/>
          </a:prstGeom>
        </p:spPr>
        <p:txBody>
          <a:bodyPr vert="horz" lIns="0" tIns="171450" rIns="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>
                <a:latin typeface="Arial" charset="0"/>
                <a:ea typeface="Arial" charset="0"/>
                <a:cs typeface="Arial" charset="0"/>
              </a:rPr>
              <a:t>Ikeda Laboratory</a:t>
            </a:r>
          </a:p>
          <a:p>
            <a:pPr lvl="1"/>
            <a:r>
              <a:rPr lang="en-US" sz="788" b="1" dirty="0">
                <a:latin typeface="Arial" charset="0"/>
                <a:ea typeface="Arial" charset="0"/>
                <a:cs typeface="Arial" charset="0"/>
              </a:rPr>
              <a:t>Yasuhiro Ikeda</a:t>
            </a:r>
          </a:p>
          <a:p>
            <a:pPr lvl="1"/>
            <a:r>
              <a:rPr lang="en-US" sz="788" b="1" dirty="0">
                <a:latin typeface="Arial" charset="0"/>
                <a:ea typeface="Arial" charset="0"/>
                <a:cs typeface="Arial" charset="0"/>
              </a:rPr>
              <a:t>Jason Tonne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Claire Schreiber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Brian Lu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Yaxi Zhu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Salma </a:t>
            </a:r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Morsy</a:t>
            </a:r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08858" y="417948"/>
            <a:ext cx="1554685" cy="2697401"/>
          </a:xfrm>
          <a:prstGeom prst="rect">
            <a:avLst/>
          </a:prstGeom>
        </p:spPr>
        <p:txBody>
          <a:bodyPr vert="horz" lIns="0" tIns="128588" rIns="0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>
                <a:latin typeface="Arial" charset="0"/>
                <a:ea typeface="Arial" charset="0"/>
                <a:cs typeface="Arial" charset="0"/>
              </a:rPr>
              <a:t>Schulze Laboratory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Autumn Schulze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Yogesh </a:t>
            </a:r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Suryawanshi</a:t>
            </a:r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Caitessa</a:t>
            </a:r>
            <a:r>
              <a:rPr lang="en-US" sz="788" dirty="0">
                <a:latin typeface="Arial" charset="0"/>
                <a:ea typeface="Arial" charset="0"/>
                <a:cs typeface="Arial" charset="0"/>
              </a:rPr>
              <a:t> Venables</a:t>
            </a:r>
          </a:p>
          <a:p>
            <a:r>
              <a:rPr lang="en-US" sz="1125" dirty="0">
                <a:latin typeface="Arial" charset="0"/>
                <a:ea typeface="Arial" charset="0"/>
                <a:cs typeface="Arial" charset="0"/>
              </a:rPr>
              <a:t>Peng Laboratory</a:t>
            </a:r>
          </a:p>
          <a:p>
            <a:pPr lvl="1"/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Kah</a:t>
            </a:r>
            <a:r>
              <a:rPr lang="en-US" sz="788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88" dirty="0" err="1">
                <a:latin typeface="Arial" charset="0"/>
                <a:ea typeface="Arial" charset="0"/>
                <a:cs typeface="Arial" charset="0"/>
              </a:rPr>
              <a:t>Whye</a:t>
            </a:r>
            <a:r>
              <a:rPr lang="en-US" sz="788" dirty="0">
                <a:latin typeface="Arial" charset="0"/>
                <a:ea typeface="Arial" charset="0"/>
                <a:cs typeface="Arial" charset="0"/>
              </a:rPr>
              <a:t> Peng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Beth Brunton</a:t>
            </a:r>
          </a:p>
          <a:p>
            <a:pPr lvl="1"/>
            <a:r>
              <a:rPr lang="en-US" sz="788" dirty="0">
                <a:latin typeface="Arial" charset="0"/>
                <a:ea typeface="Arial" charset="0"/>
                <a:cs typeface="Arial" charset="0"/>
              </a:rPr>
              <a:t>Lianwen Zhang</a:t>
            </a:r>
          </a:p>
          <a:p>
            <a:r>
              <a:rPr lang="en-US" sz="1125" dirty="0">
                <a:latin typeface="Arial" charset="0"/>
                <a:ea typeface="Arial" charset="0"/>
                <a:cs typeface="Arial" charset="0"/>
              </a:rPr>
              <a:t>Toxicology Core </a:t>
            </a:r>
          </a:p>
          <a:p>
            <a:r>
              <a:rPr lang="en-US" sz="1125" dirty="0">
                <a:latin typeface="Arial" charset="0"/>
                <a:ea typeface="Arial" charset="0"/>
                <a:cs typeface="Arial" charset="0"/>
              </a:rPr>
              <a:t>Vile laboratory</a:t>
            </a:r>
          </a:p>
          <a:p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825" dirty="0"/>
          </a:p>
          <a:p>
            <a:pPr lvl="1"/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endParaRPr lang="en-US" sz="1125" dirty="0"/>
          </a:p>
          <a:p>
            <a:pPr lvl="1"/>
            <a:endParaRPr lang="en-US" sz="900" dirty="0"/>
          </a:p>
        </p:txBody>
      </p:sp>
      <p:sp>
        <p:nvSpPr>
          <p:cNvPr id="7" name="AutoShape 2" descr="Image result for mayo clinic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08858" y="3134454"/>
            <a:ext cx="1815656" cy="2700338"/>
          </a:xfrm>
          <a:prstGeom prst="rect">
            <a:avLst/>
          </a:prstGeom>
        </p:spPr>
        <p:txBody>
          <a:bodyPr vert="horz" lIns="0" tIns="128588" rIns="0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/>
              <a:t>Thesis Committee</a:t>
            </a:r>
          </a:p>
          <a:p>
            <a:pPr lvl="1"/>
            <a:r>
              <a:rPr lang="en-US" sz="825" dirty="0"/>
              <a:t>Stephen Russell</a:t>
            </a:r>
          </a:p>
          <a:p>
            <a:pPr lvl="1"/>
            <a:r>
              <a:rPr lang="en-US" sz="825" dirty="0"/>
              <a:t>Yasuhiro Ikeda</a:t>
            </a:r>
          </a:p>
          <a:p>
            <a:pPr lvl="1"/>
            <a:r>
              <a:rPr lang="en-US" sz="825" dirty="0"/>
              <a:t>Richard Vile</a:t>
            </a:r>
          </a:p>
          <a:p>
            <a:pPr lvl="1"/>
            <a:r>
              <a:rPr lang="en-US" sz="825" dirty="0"/>
              <a:t>Kah Whye Peng</a:t>
            </a:r>
          </a:p>
          <a:p>
            <a:pPr lvl="1"/>
            <a:r>
              <a:rPr lang="en-US" sz="825" dirty="0"/>
              <a:t>Roberto Cattaneo</a:t>
            </a:r>
          </a:p>
          <a:p>
            <a:pPr lvl="1"/>
            <a:endParaRPr lang="en-US" sz="825" dirty="0"/>
          </a:p>
          <a:p>
            <a:pPr lvl="1"/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endParaRPr lang="en-US" sz="1125" dirty="0"/>
          </a:p>
          <a:p>
            <a:pPr lvl="1"/>
            <a:endParaRPr lang="en-US" sz="9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8FC31C-ECB8-4F4E-8BDB-CF27F900F248}"/>
              </a:ext>
            </a:extLst>
          </p:cNvPr>
          <p:cNvSpPr txBox="1">
            <a:spLocks/>
          </p:cNvSpPr>
          <p:nvPr/>
        </p:nvSpPr>
        <p:spPr>
          <a:xfrm>
            <a:off x="5257800" y="567920"/>
            <a:ext cx="3352800" cy="1676241"/>
          </a:xfrm>
          <a:prstGeom prst="rect">
            <a:avLst/>
          </a:prstGeom>
        </p:spPr>
        <p:txBody>
          <a:bodyPr vert="horz" lIns="0" tIns="128588" rIns="0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>
                <a:latin typeface="Arial" charset="0"/>
                <a:ea typeface="Arial" charset="0"/>
                <a:cs typeface="Arial" charset="0"/>
              </a:rPr>
              <a:t>Funding: </a:t>
            </a:r>
          </a:p>
          <a:p>
            <a:pPr lvl="1"/>
            <a:r>
              <a:rPr lang="en-US" sz="1125" dirty="0">
                <a:latin typeface="Arial" charset="0"/>
                <a:ea typeface="Arial" charset="0"/>
                <a:cs typeface="Arial" charset="0"/>
              </a:rPr>
              <a:t>Mayo Clinic</a:t>
            </a:r>
          </a:p>
          <a:p>
            <a:pPr lvl="1"/>
            <a:r>
              <a:rPr lang="en-US" sz="1125" dirty="0">
                <a:latin typeface="Arial" charset="0"/>
                <a:ea typeface="Arial" charset="0"/>
                <a:cs typeface="Arial" charset="0"/>
              </a:rPr>
              <a:t>Vyriad</a:t>
            </a:r>
          </a:p>
          <a:p>
            <a:pPr lvl="1"/>
            <a:r>
              <a:rPr lang="fr-FR" sz="1125" dirty="0">
                <a:latin typeface="Arial" charset="0"/>
                <a:ea typeface="Arial" charset="0"/>
                <a:cs typeface="Arial" charset="0"/>
              </a:rPr>
              <a:t>NIH </a:t>
            </a:r>
            <a:r>
              <a:rPr lang="en-US" sz="1125" dirty="0">
                <a:latin typeface="Arial" charset="0"/>
                <a:ea typeface="Arial" charset="0"/>
                <a:cs typeface="Arial" charset="0"/>
              </a:rPr>
              <a:t>training</a:t>
            </a:r>
            <a:r>
              <a:rPr lang="fr-FR" sz="112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25" dirty="0">
                <a:latin typeface="Arial" charset="0"/>
                <a:ea typeface="Arial" charset="0"/>
                <a:cs typeface="Arial" charset="0"/>
              </a:rPr>
              <a:t>grant</a:t>
            </a:r>
            <a:r>
              <a:rPr lang="fr-FR" sz="1125" dirty="0">
                <a:latin typeface="Arial" charset="0"/>
                <a:ea typeface="Arial" charset="0"/>
                <a:cs typeface="Arial" charset="0"/>
              </a:rPr>
              <a:t> T32 AI132165</a:t>
            </a:r>
          </a:p>
          <a:p>
            <a:pPr lvl="1"/>
            <a:endParaRPr lang="en-US" sz="1125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825" dirty="0"/>
          </a:p>
          <a:p>
            <a:pPr lvl="1"/>
            <a:endParaRPr lang="en-US" sz="788" dirty="0">
              <a:latin typeface="Arial" charset="0"/>
              <a:ea typeface="Arial" charset="0"/>
              <a:cs typeface="Arial" charset="0"/>
            </a:endParaRPr>
          </a:p>
          <a:p>
            <a:endParaRPr lang="en-US" sz="1125" dirty="0"/>
          </a:p>
          <a:p>
            <a:pPr lvl="1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7897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314450"/>
          </a:xfrm>
        </p:spPr>
        <p:txBody>
          <a:bodyPr/>
          <a:lstStyle/>
          <a:p>
            <a:r>
              <a:rPr lang="en-US" dirty="0"/>
              <a:t>Thank you for your attention!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7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8" y="114300"/>
            <a:ext cx="7053542" cy="787799"/>
          </a:xfrm>
        </p:spPr>
        <p:txBody>
          <a:bodyPr/>
          <a:lstStyle/>
          <a:p>
            <a:r>
              <a:rPr lang="en-US" dirty="0"/>
              <a:t>Foamy Viruses (FVs)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0"/>
            <a:ext cx="4191000" cy="351255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Classification:</a:t>
            </a:r>
          </a:p>
          <a:p>
            <a:pPr lvl="1"/>
            <a:r>
              <a:rPr lang="en-US" sz="2400" dirty="0"/>
              <a:t>Family: </a:t>
            </a:r>
            <a:r>
              <a:rPr lang="en-US" sz="2400" i="1" dirty="0"/>
              <a:t>Retroviridae, </a:t>
            </a:r>
          </a:p>
          <a:p>
            <a:pPr lvl="1"/>
            <a:r>
              <a:rPr lang="en-US" sz="2400" dirty="0"/>
              <a:t>Subfamily: </a:t>
            </a:r>
            <a:r>
              <a:rPr lang="en-US" sz="2400" i="1" dirty="0" err="1"/>
              <a:t>Spumaretrovirinae</a:t>
            </a:r>
            <a:r>
              <a:rPr lang="en-US" sz="2400" i="1" dirty="0"/>
              <a:t>, </a:t>
            </a:r>
          </a:p>
          <a:p>
            <a:pPr lvl="1"/>
            <a:r>
              <a:rPr lang="en-US" sz="2400" dirty="0"/>
              <a:t>Genus: </a:t>
            </a:r>
            <a:r>
              <a:rPr lang="en-US" sz="2400" i="1" dirty="0" err="1"/>
              <a:t>Spumavirus</a:t>
            </a:r>
            <a:endParaRPr lang="en-US" sz="2400" i="1" dirty="0"/>
          </a:p>
          <a:p>
            <a:r>
              <a:rPr lang="en-US" sz="2400" dirty="0"/>
              <a:t>Broad tissue tropism and host range</a:t>
            </a:r>
          </a:p>
          <a:p>
            <a:r>
              <a:rPr lang="en-US" sz="2400" dirty="0" err="1"/>
              <a:t>Heparan</a:t>
            </a:r>
            <a:r>
              <a:rPr lang="en-US" sz="2400" dirty="0"/>
              <a:t> Sulfate is an attachment factor</a:t>
            </a:r>
          </a:p>
          <a:p>
            <a:r>
              <a:rPr lang="en-US" sz="2400" dirty="0"/>
              <a:t>Lead to rapid syncytium formation and vacuolization upon infection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1AE33-A5D0-4509-807F-951EB1A9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07292"/>
            <a:ext cx="3779259" cy="37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4" y="57150"/>
            <a:ext cx="7319966" cy="511970"/>
          </a:xfrm>
        </p:spPr>
        <p:txBody>
          <a:bodyPr/>
          <a:lstStyle/>
          <a:p>
            <a:r>
              <a:rPr lang="en-US" dirty="0"/>
              <a:t>Advantages for using FVs in cancer therapy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1052" y="1109202"/>
            <a:ext cx="769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033252" y="666750"/>
            <a:ext cx="0" cy="38693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64162" y="688872"/>
            <a:ext cx="0" cy="38472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85652" y="6667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Simian Foamy Virus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0362" y="666750"/>
            <a:ext cx="252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Murine Leukemia Virus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8851" y="1887672"/>
            <a:ext cx="196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Lack of pathogenicity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71052" y="1733550"/>
            <a:ext cx="769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1052" y="2394768"/>
            <a:ext cx="769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0943" y="1228396"/>
            <a:ext cx="256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Infects slowly dividing cells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71052" y="3103553"/>
            <a:ext cx="769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4352" y="2577010"/>
            <a:ext cx="249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Favorable integration profile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052" y="3790950"/>
            <a:ext cx="769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1052" y="319153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Insulator sequence in the genome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7252" y="398579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Cytopathic effect </a:t>
            </a:r>
            <a:r>
              <a:rPr lang="en-US" sz="1400" i="1" dirty="0"/>
              <a:t>in vitro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72283" y="4536124"/>
            <a:ext cx="769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617A0D2F-4F99-40D7-8309-C87558B2D1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203" y="1122348"/>
            <a:ext cx="620656" cy="620656"/>
          </a:xfrm>
          <a:prstGeom prst="rect">
            <a:avLst/>
          </a:prstGeom>
        </p:spPr>
      </p:pic>
      <p:pic>
        <p:nvPicPr>
          <p:cNvPr id="8" name="Graphic 7" descr="Close">
            <a:extLst>
              <a:ext uri="{FF2B5EF4-FFF2-40B4-BE49-F238E27FC236}">
                <a16:creationId xmlns:a16="http://schemas.microsoft.com/office/drawing/2014/main" id="{12D0C761-CCF1-45E3-8750-01BF62BA6B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0704" y="1136641"/>
            <a:ext cx="593506" cy="593506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B4B4F785-A5B2-4720-9B8B-CECC5D39E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203" y="1764659"/>
            <a:ext cx="620656" cy="620656"/>
          </a:xfrm>
          <a:prstGeom prst="rect">
            <a:avLst/>
          </a:prstGeom>
        </p:spPr>
      </p:pic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id="{B72617CC-DF0C-42C3-97E6-4F7CF97DDF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0704" y="1760140"/>
            <a:ext cx="593506" cy="593506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8A6D813C-F25D-4C85-8FBD-6F098E2F3A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203" y="2404221"/>
            <a:ext cx="620656" cy="620656"/>
          </a:xfrm>
          <a:prstGeom prst="rect">
            <a:avLst/>
          </a:prstGeom>
        </p:spPr>
      </p:pic>
      <p:pic>
        <p:nvPicPr>
          <p:cNvPr id="39" name="Graphic 38" descr="Close">
            <a:extLst>
              <a:ext uri="{FF2B5EF4-FFF2-40B4-BE49-F238E27FC236}">
                <a16:creationId xmlns:a16="http://schemas.microsoft.com/office/drawing/2014/main" id="{F8665461-9BC4-4666-8CA6-00AB7382F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0704" y="2478724"/>
            <a:ext cx="593506" cy="593506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9651367C-EB0D-450B-B8C7-B3F01E1F81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203" y="3142812"/>
            <a:ext cx="620656" cy="620656"/>
          </a:xfrm>
          <a:prstGeom prst="rect">
            <a:avLst/>
          </a:prstGeom>
        </p:spPr>
      </p:pic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42110D26-8332-4A59-BB45-06CB7928E0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0704" y="3172044"/>
            <a:ext cx="593506" cy="593506"/>
          </a:xfrm>
          <a:prstGeom prst="rect">
            <a:avLst/>
          </a:prstGeom>
        </p:spPr>
      </p:pic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8F5E7CCF-4212-45AD-8FF5-35F6A4CDF3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203" y="3856094"/>
            <a:ext cx="620656" cy="620656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F3D66640-E330-42D2-B2BD-DA4EC44FDE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0704" y="3850447"/>
            <a:ext cx="593506" cy="5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60FFA2-2CB5-4F9C-BA23-B130C29C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279022"/>
            <a:ext cx="8801100" cy="742950"/>
          </a:xfrm>
        </p:spPr>
        <p:txBody>
          <a:bodyPr/>
          <a:lstStyle/>
          <a:p>
            <a:r>
              <a:rPr lang="en-US" dirty="0"/>
              <a:t>Generation of the oncolytic Foamy Virus (oFV) infectious clone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3E88C-AF23-49A8-979F-4B6538F9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0407"/>
            <a:ext cx="5943600" cy="1976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4BA9C-A852-41BC-B8FF-BCB324D7A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2711972"/>
            <a:ext cx="3733800" cy="1860297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3D9CC9-7A39-4F26-8E59-4364511024A6}"/>
              </a:ext>
            </a:extLst>
          </p:cNvPr>
          <p:cNvSpPr/>
          <p:nvPr/>
        </p:nvSpPr>
        <p:spPr>
          <a:xfrm>
            <a:off x="5518151" y="487359"/>
            <a:ext cx="1676400" cy="1067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3D193B-5E86-439D-807C-E3EFF8AF9210}"/>
              </a:ext>
            </a:extLst>
          </p:cNvPr>
          <p:cNvCxnSpPr>
            <a:cxnSpLocks/>
          </p:cNvCxnSpPr>
          <p:nvPr/>
        </p:nvCxnSpPr>
        <p:spPr>
          <a:xfrm flipH="1">
            <a:off x="5219085" y="1554711"/>
            <a:ext cx="299066" cy="11503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532EFF-A091-42D1-8C05-CD793DB92047}"/>
              </a:ext>
            </a:extLst>
          </p:cNvPr>
          <p:cNvCxnSpPr>
            <a:cxnSpLocks/>
          </p:cNvCxnSpPr>
          <p:nvPr/>
        </p:nvCxnSpPr>
        <p:spPr>
          <a:xfrm>
            <a:off x="7194551" y="1561661"/>
            <a:ext cx="1797049" cy="11433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731A77-699B-4D41-97D1-96B86E67A48C}"/>
              </a:ext>
            </a:extLst>
          </p:cNvPr>
          <p:cNvSpPr>
            <a:spLocks noGrp="1"/>
          </p:cNvSpPr>
          <p:nvPr/>
        </p:nvSpPr>
        <p:spPr>
          <a:xfrm>
            <a:off x="76200" y="2584247"/>
            <a:ext cx="4572000" cy="1976284"/>
          </a:xfrm>
          <a:prstGeom prst="rect">
            <a:avLst/>
          </a:prstGeom>
        </p:spPr>
        <p:txBody>
          <a:bodyPr vert="horz" lIns="0" tIns="171496" rIns="0" bIns="34299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tx2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251" indent="-176259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Tas – </a:t>
            </a:r>
            <a:r>
              <a:rPr lang="en-US" sz="1800" dirty="0" err="1"/>
              <a:t>transactivator</a:t>
            </a:r>
            <a:r>
              <a:rPr lang="en-US" sz="1800" dirty="0"/>
              <a:t> protein</a:t>
            </a:r>
          </a:p>
          <a:p>
            <a:r>
              <a:rPr lang="en-US" sz="1800" dirty="0"/>
              <a:t>Bet – counteracts APOBEC3G restriction</a:t>
            </a:r>
          </a:p>
          <a:p>
            <a:r>
              <a:rPr lang="en-US" sz="1800" dirty="0"/>
              <a:t>Transgene placed in </a:t>
            </a:r>
            <a:r>
              <a:rPr lang="en-US" sz="1800" i="1" dirty="0"/>
              <a:t>bel2</a:t>
            </a:r>
          </a:p>
          <a:p>
            <a:r>
              <a:rPr lang="en-US" sz="1800" dirty="0"/>
              <a:t>Expression of Tas, Bet and the transgene driven by an internal promoter</a:t>
            </a:r>
          </a:p>
        </p:txBody>
      </p:sp>
    </p:spTree>
    <p:extLst>
      <p:ext uri="{BB962C8B-B14F-4D97-AF65-F5344CB8AC3E}">
        <p14:creationId xmlns:p14="http://schemas.microsoft.com/office/powerpoint/2010/main" val="3761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F1E4F190-C6AA-4BBF-8097-131C5D4F2E37}"/>
              </a:ext>
            </a:extLst>
          </p:cNvPr>
          <p:cNvSpPr txBox="1"/>
          <p:nvPr/>
        </p:nvSpPr>
        <p:spPr>
          <a:xfrm>
            <a:off x="762000" y="464888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Budzik KM, Nace RA, Ikeda Y, Russell SJ. Oncolytic Foamy Virus - generation and properties of a nonpathogenic replicating retroviral vector system that targets chronically proliferating cancer cells. J </a:t>
            </a:r>
            <a:r>
              <a:rPr lang="en-US" sz="900" dirty="0" err="1">
                <a:solidFill>
                  <a:schemeClr val="bg1"/>
                </a:solidFill>
              </a:rPr>
              <a:t>Virol</a:t>
            </a:r>
            <a:r>
              <a:rPr lang="en-US" sz="900" dirty="0">
                <a:solidFill>
                  <a:schemeClr val="bg1"/>
                </a:solidFill>
              </a:rPr>
              <a:t>. 2021 Mar 10:JVI.00015-21. 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: 10.1128/JVI.00015-21.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6248E92-A848-4C65-8431-C5F54F793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94" y="2533650"/>
            <a:ext cx="2564484" cy="2023675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6FD926B-EA3B-453E-8628-87340940A180}"/>
              </a:ext>
            </a:extLst>
          </p:cNvPr>
          <p:cNvSpPr/>
          <p:nvPr/>
        </p:nvSpPr>
        <p:spPr>
          <a:xfrm>
            <a:off x="1600200" y="2552918"/>
            <a:ext cx="2851639" cy="202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F41880-DCA5-4E19-AEAB-FE8BE72D78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1" t="46277" r="1987" b="881"/>
          <a:stretch/>
        </p:blipFill>
        <p:spPr>
          <a:xfrm>
            <a:off x="5209157" y="2404220"/>
            <a:ext cx="2080175" cy="2153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508BB-A3A0-4C51-ACFE-E3955AD2E1B0}"/>
              </a:ext>
            </a:extLst>
          </p:cNvPr>
          <p:cNvSpPr txBox="1"/>
          <p:nvPr/>
        </p:nvSpPr>
        <p:spPr>
          <a:xfrm>
            <a:off x="5320811" y="4366112"/>
            <a:ext cx="1736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Subcutaneous U251-U3-mCherry-U3-Fluc tumors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A381A-1D28-4827-824F-9E4DC26BDB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88"/>
          <a:stretch/>
        </p:blipFill>
        <p:spPr>
          <a:xfrm>
            <a:off x="1429271" y="520207"/>
            <a:ext cx="6019800" cy="1884013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6F8FF27-095C-4AEA-9393-F13D3433683D}"/>
              </a:ext>
            </a:extLst>
          </p:cNvPr>
          <p:cNvSpPr/>
          <p:nvPr/>
        </p:nvSpPr>
        <p:spPr>
          <a:xfrm>
            <a:off x="5213350" y="525712"/>
            <a:ext cx="3441304" cy="1853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F4C73-0AF7-4668-AB9C-BC553500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3" y="252747"/>
            <a:ext cx="8953033" cy="507831"/>
          </a:xfrm>
        </p:spPr>
        <p:txBody>
          <a:bodyPr/>
          <a:lstStyle/>
          <a:p>
            <a:r>
              <a:rPr lang="en-US" dirty="0"/>
              <a:t>Transactivation by Tas can be utilized for non-invasive monitoring of </a:t>
            </a:r>
            <a:r>
              <a:rPr lang="en-US" dirty="0" err="1"/>
              <a:t>oFV</a:t>
            </a:r>
            <a:r>
              <a:rPr lang="en-US" dirty="0"/>
              <a:t> replication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C98A00-4F20-44B6-B598-1909E71D6971}"/>
              </a:ext>
            </a:extLst>
          </p:cNvPr>
          <p:cNvSpPr/>
          <p:nvPr/>
        </p:nvSpPr>
        <p:spPr>
          <a:xfrm>
            <a:off x="4972050" y="2397655"/>
            <a:ext cx="2851639" cy="2206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99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15" y="315644"/>
            <a:ext cx="8382000" cy="484748"/>
          </a:xfrm>
        </p:spPr>
        <p:txBody>
          <a:bodyPr/>
          <a:lstStyle/>
          <a:p>
            <a:r>
              <a:rPr lang="en-US" dirty="0" err="1"/>
              <a:t>oFV</a:t>
            </a:r>
            <a:r>
              <a:rPr lang="en-US" dirty="0"/>
              <a:t> replicates slowly, transgene insertion attenuates the </a:t>
            </a:r>
            <a:r>
              <a:rPr lang="en-US" dirty="0" err="1"/>
              <a:t>oFV</a:t>
            </a:r>
            <a:r>
              <a:rPr lang="en-US" dirty="0"/>
              <a:t> vector</a:t>
            </a:r>
            <a:endParaRPr lang="en-US" sz="2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A99A18-D83A-4759-A349-023AE25B16F3}"/>
              </a:ext>
            </a:extLst>
          </p:cNvPr>
          <p:cNvSpPr/>
          <p:nvPr/>
        </p:nvSpPr>
        <p:spPr>
          <a:xfrm>
            <a:off x="6608869" y="2110444"/>
            <a:ext cx="77723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6147816" y="950641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MOI=3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8300" y="937588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MOI=0.01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994DDD-5162-49E4-968D-F11E04FD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25" y="1241852"/>
            <a:ext cx="4204290" cy="286811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AC30C6D-7460-4F66-B31D-597CBACD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6" y="1227640"/>
            <a:ext cx="3654848" cy="295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800BA9-083F-46DB-B7A8-3C5398E5BB3F}"/>
              </a:ext>
            </a:extLst>
          </p:cNvPr>
          <p:cNvSpPr txBox="1"/>
          <p:nvPr/>
        </p:nvSpPr>
        <p:spPr>
          <a:xfrm>
            <a:off x="685800" y="469059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Budzik KM, Nace RA, Ikeda Y, Russell SJ. Oncolytic Foamy Virus - generation and properties of a nonpathogenic replicating retroviral vector system that targets chronically proliferating cancer cells. J </a:t>
            </a:r>
            <a:r>
              <a:rPr lang="en-US" sz="900" dirty="0" err="1">
                <a:solidFill>
                  <a:schemeClr val="bg1"/>
                </a:solidFill>
              </a:rPr>
              <a:t>Virol</a:t>
            </a:r>
            <a:r>
              <a:rPr lang="en-US" sz="900" dirty="0">
                <a:solidFill>
                  <a:schemeClr val="bg1"/>
                </a:solidFill>
              </a:rPr>
              <a:t>. 2021 Mar 10:JVI.00015-21. 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: 10.1128/JVI.00015-21.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F13E85-DAD8-4CAB-90B8-710D7DF71F5E}"/>
              </a:ext>
            </a:extLst>
          </p:cNvPr>
          <p:cNvSpPr/>
          <p:nvPr/>
        </p:nvSpPr>
        <p:spPr>
          <a:xfrm>
            <a:off x="4390279" y="742949"/>
            <a:ext cx="4067921" cy="3444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939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CFBB-E765-4705-9A2D-82010411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243"/>
            <a:ext cx="8839200" cy="457200"/>
          </a:xfrm>
        </p:spPr>
        <p:txBody>
          <a:bodyPr/>
          <a:lstStyle/>
          <a:p>
            <a:r>
              <a:rPr lang="en-US" dirty="0"/>
              <a:t>oFV and </a:t>
            </a:r>
            <a:r>
              <a:rPr lang="en-US" dirty="0" err="1"/>
              <a:t>oFV</a:t>
            </a:r>
            <a:r>
              <a:rPr lang="en-US" dirty="0"/>
              <a:t>-GFP induce oncolysis and have a broad cancer tropism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69051-A51F-44BB-8AF2-D8534292E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36"/>
          <a:stretch/>
        </p:blipFill>
        <p:spPr>
          <a:xfrm>
            <a:off x="5563888" y="2563018"/>
            <a:ext cx="3458192" cy="1493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0786D-4B16-4AC9-888D-D38AFEE0A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04"/>
          <a:stretch/>
        </p:blipFill>
        <p:spPr>
          <a:xfrm>
            <a:off x="5585779" y="1018073"/>
            <a:ext cx="3436301" cy="1436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6ADD07-1056-42EB-A92B-BDECAAF1B6CE}"/>
              </a:ext>
            </a:extLst>
          </p:cNvPr>
          <p:cNvSpPr txBox="1"/>
          <p:nvPr/>
        </p:nvSpPr>
        <p:spPr>
          <a:xfrm>
            <a:off x="685800" y="464888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Budzik KM, Nace RA, Ikeda Y, Russell SJ. Oncolytic Foamy Virus - generation and properties of a nonpathogenic replicating retroviral vector system that targets chronically proliferating cancer cells. J </a:t>
            </a:r>
            <a:r>
              <a:rPr lang="en-US" sz="900" dirty="0" err="1">
                <a:solidFill>
                  <a:schemeClr val="bg1"/>
                </a:solidFill>
              </a:rPr>
              <a:t>Virol</a:t>
            </a:r>
            <a:r>
              <a:rPr lang="en-US" sz="900" dirty="0">
                <a:solidFill>
                  <a:schemeClr val="bg1"/>
                </a:solidFill>
              </a:rPr>
              <a:t>. 2021 Mar 10:JVI.00015-21. 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: 10.1128/JVI.00015-21.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95E74-6E26-42AB-B7F1-DB1EEBA13703}"/>
              </a:ext>
            </a:extLst>
          </p:cNvPr>
          <p:cNvSpPr/>
          <p:nvPr/>
        </p:nvSpPr>
        <p:spPr>
          <a:xfrm>
            <a:off x="5532120" y="723121"/>
            <a:ext cx="3383280" cy="3853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69920-3032-4693-8CF5-8B47D59DD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759" y="846643"/>
            <a:ext cx="1476375" cy="1808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CAB48-1A72-4AEE-9BB7-E3175E95F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92" y="882992"/>
            <a:ext cx="1476375" cy="1766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2C893-2042-43B0-AD83-A5AD158A0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44" y="2686010"/>
            <a:ext cx="1384133" cy="1714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84CE05-26DE-41B4-9D97-965345580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496" y="827994"/>
            <a:ext cx="1980904" cy="1821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6ED22D-674D-47A0-97A7-6B0CDD53B9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7267" y="2717557"/>
            <a:ext cx="1946379" cy="16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623E68D-9335-40BD-86C5-F95F18BE7F4F}"/>
              </a:ext>
            </a:extLst>
          </p:cNvPr>
          <p:cNvSpPr txBox="1"/>
          <p:nvPr/>
        </p:nvSpPr>
        <p:spPr>
          <a:xfrm>
            <a:off x="6629400" y="4328675"/>
            <a:ext cx="165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- p&lt;0.0001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50C6C-2EEA-4D1B-9047-7DD46151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6009"/>
            <a:ext cx="9024968" cy="666065"/>
          </a:xfrm>
        </p:spPr>
        <p:txBody>
          <a:bodyPr/>
          <a:lstStyle/>
          <a:p>
            <a:r>
              <a:rPr lang="en-US" dirty="0"/>
              <a:t>oFV and oFV-GFP have an oncolytic activity </a:t>
            </a:r>
            <a:r>
              <a:rPr lang="en-US" i="1" dirty="0"/>
              <a:t>in vivo </a:t>
            </a:r>
            <a:r>
              <a:rPr lang="en-US" dirty="0"/>
              <a:t>in a xenograft, orthotopic model of intraperitoneal ovarian cancer metastases 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1A155-F00C-497B-BB0A-841363AE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50" y="900844"/>
            <a:ext cx="4646501" cy="3427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A947D-192A-4250-A455-AEB85FB6EAFF}"/>
              </a:ext>
            </a:extLst>
          </p:cNvPr>
          <p:cNvSpPr txBox="1"/>
          <p:nvPr/>
        </p:nvSpPr>
        <p:spPr>
          <a:xfrm>
            <a:off x="762000" y="4648886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Budzik KM, Nace RA, Ikeda Y, Russell SJ. Oncolytic Foamy Virus - generation and properties of a nonpathogenic replicating retroviral vector system that targets chronically proliferating cancer cells. J </a:t>
            </a:r>
            <a:r>
              <a:rPr lang="en-US" sz="900" dirty="0" err="1">
                <a:solidFill>
                  <a:schemeClr val="bg1"/>
                </a:solidFill>
              </a:rPr>
              <a:t>Virol</a:t>
            </a:r>
            <a:r>
              <a:rPr lang="en-US" sz="900" dirty="0">
                <a:solidFill>
                  <a:schemeClr val="bg1"/>
                </a:solidFill>
              </a:rPr>
              <a:t>. 2021 Mar 10:JVI.00015-21. 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: 10.1128/JVI.00015-21.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5C8DB-7A39-4CC2-8D29-1D32CFE4E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11" y="2489200"/>
            <a:ext cx="3030177" cy="19636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BE33DC-1E30-46DD-8DBD-462EF117D09B}"/>
              </a:ext>
            </a:extLst>
          </p:cNvPr>
          <p:cNvSpPr/>
          <p:nvPr/>
        </p:nvSpPr>
        <p:spPr>
          <a:xfrm>
            <a:off x="5753099" y="2533449"/>
            <a:ext cx="3124200" cy="203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B56B8-6337-4B87-834C-01018973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700288"/>
            <a:ext cx="2075373" cy="17952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E11A99-9D7A-4741-BD8F-6672FC084735}"/>
              </a:ext>
            </a:extLst>
          </p:cNvPr>
          <p:cNvSpPr/>
          <p:nvPr/>
        </p:nvSpPr>
        <p:spPr>
          <a:xfrm>
            <a:off x="213338" y="895350"/>
            <a:ext cx="5232657" cy="355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53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7A50C0-26FB-4CDE-9486-5AEFC4BF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71450"/>
            <a:ext cx="8763000" cy="1028700"/>
          </a:xfrm>
        </p:spPr>
        <p:txBody>
          <a:bodyPr/>
          <a:lstStyle/>
          <a:p>
            <a:r>
              <a:rPr lang="en-US" dirty="0"/>
              <a:t>Infection with </a:t>
            </a:r>
            <a:r>
              <a:rPr lang="en-US" dirty="0" err="1"/>
              <a:t>oFV</a:t>
            </a:r>
            <a:r>
              <a:rPr lang="en-US" dirty="0"/>
              <a:t>-GFP leads to </a:t>
            </a:r>
            <a:r>
              <a:rPr lang="en-US" dirty="0" err="1"/>
              <a:t>intratumoral</a:t>
            </a:r>
            <a:r>
              <a:rPr lang="en-US" dirty="0"/>
              <a:t> genome integration and transgene expression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4C40E-46C8-4952-91A6-ADDBE2AF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99159"/>
            <a:ext cx="2971800" cy="2979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E87D1E-F40A-4491-AD92-61E42A90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609" y="1676936"/>
            <a:ext cx="4173642" cy="2856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C457DE-94A1-4549-8B61-9066800FD5E8}"/>
              </a:ext>
            </a:extLst>
          </p:cNvPr>
          <p:cNvSpPr txBox="1"/>
          <p:nvPr/>
        </p:nvSpPr>
        <p:spPr>
          <a:xfrm>
            <a:off x="104162" y="947372"/>
            <a:ext cx="414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Tumors were explanted, total DNA isolated and analyzed by PCR to detect </a:t>
            </a:r>
            <a:r>
              <a:rPr lang="en-US" sz="1200" dirty="0" err="1"/>
              <a:t>oFV</a:t>
            </a:r>
            <a:r>
              <a:rPr lang="en-US" sz="1200" dirty="0"/>
              <a:t> provirus and transgene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DB18D-645F-47CE-AE8A-4B6BDDE2DDC2}"/>
              </a:ext>
            </a:extLst>
          </p:cNvPr>
          <p:cNvSpPr txBox="1"/>
          <p:nvPr/>
        </p:nvSpPr>
        <p:spPr>
          <a:xfrm>
            <a:off x="4572000" y="960772"/>
            <a:ext cx="43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Tumors were snap-frozen, sectioned and stained for GFP to detect transgene expression in the tumors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95ECB-AD24-41CD-A569-543D153FAF49}"/>
              </a:ext>
            </a:extLst>
          </p:cNvPr>
          <p:cNvSpPr txBox="1"/>
          <p:nvPr/>
        </p:nvSpPr>
        <p:spPr>
          <a:xfrm>
            <a:off x="838200" y="464888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Budzik KM, Nace RA, Ikeda Y, Russell SJ. Oncolytic Foamy Virus - generation and properties of a nonpathogenic replicating retroviral vector system that targets chronically proliferating cancer cells. J </a:t>
            </a:r>
            <a:r>
              <a:rPr lang="en-US" sz="900" dirty="0" err="1">
                <a:solidFill>
                  <a:schemeClr val="bg1"/>
                </a:solidFill>
              </a:rPr>
              <a:t>Virol</a:t>
            </a:r>
            <a:r>
              <a:rPr lang="en-US" sz="900" dirty="0">
                <a:solidFill>
                  <a:schemeClr val="bg1"/>
                </a:solidFill>
              </a:rPr>
              <a:t>. 2021 Mar 10:JVI.00015-21. 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: 10.1128/JVI.00015-21.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15031-35E9-4AFA-9D5B-FE37E0DE2BB9}"/>
              </a:ext>
            </a:extLst>
          </p:cNvPr>
          <p:cNvSpPr/>
          <p:nvPr/>
        </p:nvSpPr>
        <p:spPr>
          <a:xfrm>
            <a:off x="4357809" y="705724"/>
            <a:ext cx="4633791" cy="379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373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ayoWhite-Widescreen">
  <a:themeElements>
    <a:clrScheme name="Custom 4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0046AD"/>
      </a:accent1>
      <a:accent2>
        <a:srgbClr val="FF5A76"/>
      </a:accent2>
      <a:accent3>
        <a:srgbClr val="15A8E5"/>
      </a:accent3>
      <a:accent4>
        <a:srgbClr val="3F9800"/>
      </a:accent4>
      <a:accent5>
        <a:srgbClr val="9F58FE"/>
      </a:accent5>
      <a:accent6>
        <a:srgbClr val="B44D00"/>
      </a:accent6>
      <a:hlink>
        <a:srgbClr val="006699"/>
      </a:hlink>
      <a:folHlink>
        <a:srgbClr val="969696"/>
      </a:folHlink>
    </a:clrScheme>
    <a:fontScheme name="mc-white-wid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-widescre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MayoWhite-Widescreen</Template>
  <TotalTime>24001</TotalTime>
  <Words>848</Words>
  <Application>Microsoft Office PowerPoint</Application>
  <PresentationFormat>On-screen Show (16:9)</PresentationFormat>
  <Paragraphs>111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MayoWhite-Widescreen</vt:lpstr>
      <vt:lpstr>Development and Characterization of a Foamy Virus-Based Oncolytic Replicating Retroviral Vector   International Oncolytic Virus Conference November 6th, 2021 </vt:lpstr>
      <vt:lpstr>Foamy Viruses (FVs)  </vt:lpstr>
      <vt:lpstr>Advantages for using FVs in cancer therapy</vt:lpstr>
      <vt:lpstr>Generation of the oncolytic Foamy Virus (oFV) infectious clone</vt:lpstr>
      <vt:lpstr>Transactivation by Tas can be utilized for non-invasive monitoring of oFV replication</vt:lpstr>
      <vt:lpstr>oFV replicates slowly, transgene insertion attenuates the oFV vector</vt:lpstr>
      <vt:lpstr>oFV and oFV-GFP induce oncolysis and have a broad cancer tropism</vt:lpstr>
      <vt:lpstr>oFV and oFV-GFP have an oncolytic activity in vivo in a xenograft, orthotopic model of intraperitoneal ovarian cancer metastases  </vt:lpstr>
      <vt:lpstr>Infection with oFV-GFP leads to intratumoral genome integration and transgene expression</vt:lpstr>
      <vt:lpstr>Infection with oFV-TK/oFV-iCasp9 and GCV/AP20187 treatment leads to a decrease in luminescence in indicator U251-U3-mCherry-U3-Luc tumors</vt:lpstr>
      <vt:lpstr>oFV-GFP spreads in slowly dividing cancer cells faster than MLV-GFP and, unlike MLV-GFP, can latently persist in quiescent cells </vt:lpstr>
      <vt:lpstr>Conclusions and future directions</vt:lpstr>
      <vt:lpstr>Acknowledgements </vt:lpstr>
      <vt:lpstr>Thank you for your attention!  </vt:lpstr>
    </vt:vector>
  </TitlesOfParts>
  <Company>Mayo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Simian Foamy Virus - a New Retroviral Platform for Cancer Therapy  IOVC 2019 October 10th, 2019 Rochester, MN</dc:title>
  <dc:creator>Karol M Budzik</dc:creator>
  <dc:description>v2.15</dc:description>
  <cp:lastModifiedBy>Budzik,Dr.,Karol (DEV NDS) BIP-US-R</cp:lastModifiedBy>
  <cp:revision>127</cp:revision>
  <dcterms:created xsi:type="dcterms:W3CDTF">2019-10-04T20:10:48Z</dcterms:created>
  <dcterms:modified xsi:type="dcterms:W3CDTF">2021-10-29T20:19:03Z</dcterms:modified>
</cp:coreProperties>
</file>