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723" r:id="rId6"/>
    <p:sldMasterId id="2147483732" r:id="rId7"/>
  </p:sldMasterIdLst>
  <p:notesMasterIdLst>
    <p:notesMasterId r:id="rId44"/>
  </p:notesMasterIdLst>
  <p:sldIdLst>
    <p:sldId id="7980" r:id="rId8"/>
    <p:sldId id="270" r:id="rId9"/>
    <p:sldId id="2045" r:id="rId10"/>
    <p:sldId id="282" r:id="rId11"/>
    <p:sldId id="7965" r:id="rId12"/>
    <p:sldId id="285" r:id="rId13"/>
    <p:sldId id="7966" r:id="rId14"/>
    <p:sldId id="7967" r:id="rId15"/>
    <p:sldId id="286" r:id="rId16"/>
    <p:sldId id="287" r:id="rId17"/>
    <p:sldId id="288" r:id="rId18"/>
    <p:sldId id="289" r:id="rId19"/>
    <p:sldId id="292" r:id="rId20"/>
    <p:sldId id="294" r:id="rId21"/>
    <p:sldId id="295" r:id="rId22"/>
    <p:sldId id="7968" r:id="rId23"/>
    <p:sldId id="2047" r:id="rId24"/>
    <p:sldId id="2051" r:id="rId25"/>
    <p:sldId id="296" r:id="rId26"/>
    <p:sldId id="297" r:id="rId27"/>
    <p:sldId id="7982" r:id="rId28"/>
    <p:sldId id="7969" r:id="rId29"/>
    <p:sldId id="7971" r:id="rId30"/>
    <p:sldId id="2057" r:id="rId31"/>
    <p:sldId id="7957" r:id="rId32"/>
    <p:sldId id="7979" r:id="rId33"/>
    <p:sldId id="7976" r:id="rId34"/>
    <p:sldId id="7974" r:id="rId35"/>
    <p:sldId id="7972" r:id="rId36"/>
    <p:sldId id="7961" r:id="rId37"/>
    <p:sldId id="7962" r:id="rId38"/>
    <p:sldId id="7960" r:id="rId39"/>
    <p:sldId id="7958" r:id="rId40"/>
    <p:sldId id="7975" r:id="rId41"/>
    <p:sldId id="7977" r:id="rId42"/>
    <p:sldId id="7981" r:id="rId4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509D073-17D6-4DDA-8773-E87E41593873}">
          <p14:sldIdLst>
            <p14:sldId id="7980"/>
            <p14:sldId id="270"/>
            <p14:sldId id="2045"/>
            <p14:sldId id="282"/>
            <p14:sldId id="7965"/>
            <p14:sldId id="285"/>
            <p14:sldId id="7966"/>
            <p14:sldId id="7967"/>
            <p14:sldId id="286"/>
            <p14:sldId id="287"/>
            <p14:sldId id="288"/>
            <p14:sldId id="289"/>
            <p14:sldId id="292"/>
            <p14:sldId id="294"/>
            <p14:sldId id="295"/>
            <p14:sldId id="7968"/>
            <p14:sldId id="2047"/>
            <p14:sldId id="2051"/>
            <p14:sldId id="296"/>
            <p14:sldId id="297"/>
            <p14:sldId id="7982"/>
            <p14:sldId id="7969"/>
            <p14:sldId id="7971"/>
            <p14:sldId id="2057"/>
            <p14:sldId id="7957"/>
            <p14:sldId id="7979"/>
            <p14:sldId id="7976"/>
            <p14:sldId id="7974"/>
            <p14:sldId id="7972"/>
            <p14:sldId id="7961"/>
            <p14:sldId id="7962"/>
            <p14:sldId id="7960"/>
            <p14:sldId id="7958"/>
            <p14:sldId id="7975"/>
            <p14:sldId id="7977"/>
            <p14:sldId id="7981"/>
          </p14:sldIdLst>
        </p14:section>
      </p14:sectionLst>
    </p:ext>
    <p:ext uri="{EFAFB233-063F-42B5-8137-9DF3F51BA10A}">
      <p15:sldGuideLst xmlns:p15="http://schemas.microsoft.com/office/powerpoint/2012/main">
        <p15:guide id="1" orient="horz" pos="432">
          <p15:clr>
            <a:srgbClr val="A4A3A4"/>
          </p15:clr>
        </p15:guide>
        <p15:guide id="2" orient="horz" pos="880">
          <p15:clr>
            <a:srgbClr val="A4A3A4"/>
          </p15:clr>
        </p15:guide>
        <p15:guide id="3" orient="horz" pos="1712">
          <p15:clr>
            <a:srgbClr val="A4A3A4"/>
          </p15:clr>
        </p15:guide>
        <p15:guide id="4" orient="horz" pos="2608">
          <p15:clr>
            <a:srgbClr val="A4A3A4"/>
          </p15:clr>
        </p15:guide>
        <p15:guide id="5" orient="horz" pos="3440">
          <p15:clr>
            <a:srgbClr val="A4A3A4"/>
          </p15:clr>
        </p15:guide>
        <p15:guide id="6" orient="horz" pos="3888">
          <p15:clr>
            <a:srgbClr val="A4A3A4"/>
          </p15:clr>
        </p15:guide>
        <p15:guide id="7" pos="768">
          <p15:clr>
            <a:srgbClr val="A4A3A4"/>
          </p15:clr>
        </p15:guide>
        <p15:guide id="8" pos="6910">
          <p15:clr>
            <a:srgbClr val="A4A3A4"/>
          </p15:clr>
        </p15:guide>
        <p15:guide id="9" pos="6142">
          <p15:clr>
            <a:srgbClr val="A4A3A4"/>
          </p15:clr>
        </p15:guide>
        <p15:guide id="10" pos="5375">
          <p15:clr>
            <a:srgbClr val="A4A3A4"/>
          </p15:clr>
        </p15:guide>
        <p15:guide id="11" pos="4607">
          <p15:clr>
            <a:srgbClr val="A4A3A4"/>
          </p15:clr>
        </p15:guide>
        <p15:guide id="12" pos="3839">
          <p15:clr>
            <a:srgbClr val="A4A3A4"/>
          </p15:clr>
        </p15:guide>
        <p15:guide id="13" pos="3071">
          <p15:clr>
            <a:srgbClr val="A4A3A4"/>
          </p15:clr>
        </p15:guide>
        <p15:guide id="14" pos="2303">
          <p15:clr>
            <a:srgbClr val="A4A3A4"/>
          </p15:clr>
        </p15:guide>
        <p15:guide id="15" pos="15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ok, Joselle M., M.B.B.S." initials="CJMM" lastIdx="1" clrIdx="0">
    <p:extLst>
      <p:ext uri="{19B8F6BF-5375-455C-9EA6-DF929625EA0E}">
        <p15:presenceInfo xmlns:p15="http://schemas.microsoft.com/office/powerpoint/2012/main" userId="S::cook.joselle@mayo.edu::14382791-c1f8-4fe0-bcc1-a32f55dfc4ec" providerId="AD"/>
      </p:ext>
    </p:extLst>
  </p:cmAuthor>
  <p:cmAuthor id="2" name="Lacy, Martha Q., M.D." initials="LMQM" lastIdx="6" clrIdx="1">
    <p:extLst>
      <p:ext uri="{19B8F6BF-5375-455C-9EA6-DF929625EA0E}">
        <p15:presenceInfo xmlns:p15="http://schemas.microsoft.com/office/powerpoint/2012/main" userId="S::Lacy.Martha@mayo.edu::204a0b03-b28d-40b3-bb10-1b4729397d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A0EE"/>
    <a:srgbClr val="0B0F37"/>
    <a:srgbClr val="B740EC"/>
    <a:srgbClr val="4747FF"/>
    <a:srgbClr val="D3CEF6"/>
    <a:srgbClr val="6161FF"/>
    <a:srgbClr val="490100"/>
    <a:srgbClr val="7F71E5"/>
    <a:srgbClr val="82C836"/>
    <a:srgbClr val="8FA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18754-2EC9-4B50-9B1C-538948627E52}" v="8" dt="2021-10-30T00:28:37.710"/>
  </p1510:revLst>
</p1510:revInfo>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46" autoAdjust="0"/>
  </p:normalViewPr>
  <p:slideViewPr>
    <p:cSldViewPr snapToGrid="0" showGuides="1">
      <p:cViewPr varScale="1">
        <p:scale>
          <a:sx n="104" d="100"/>
          <a:sy n="104" d="100"/>
        </p:scale>
        <p:origin x="114" y="432"/>
      </p:cViewPr>
      <p:guideLst>
        <p:guide orient="horz" pos="432"/>
        <p:guide orient="horz" pos="880"/>
        <p:guide orient="horz" pos="1712"/>
        <p:guide orient="horz" pos="2608"/>
        <p:guide orient="horz" pos="3440"/>
        <p:guide orient="horz" pos="3888"/>
        <p:guide pos="768"/>
        <p:guide pos="6910"/>
        <p:guide pos="6142"/>
        <p:guide pos="5375"/>
        <p:guide pos="4607"/>
        <p:guide pos="3839"/>
        <p:guide pos="3071"/>
        <p:guide pos="2303"/>
        <p:guide pos="1536"/>
      </p:guideLst>
    </p:cSldViewPr>
  </p:slideViewPr>
  <p:notesTextViewPr>
    <p:cViewPr>
      <p:scale>
        <a:sx n="1" d="1"/>
        <a:sy n="1" d="1"/>
      </p:scale>
      <p:origin x="0" y="0"/>
    </p:cViewPr>
  </p:notesTextViewPr>
  <p:sorterViewPr>
    <p:cViewPr>
      <p:scale>
        <a:sx n="100" d="100"/>
        <a:sy n="100" d="100"/>
      </p:scale>
      <p:origin x="0" y="-29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2353AC-90AA-48E6-83A5-F00F3E920E27}" type="datetimeFigureOut">
              <a:rPr lang="en-US" smtClean="0"/>
              <a:t>10/29/2021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EDD095-9BB8-4D68-B365-079E4C317D75}" type="slidenum">
              <a:rPr lang="en-US" smtClean="0"/>
              <a:t>‹#›</a:t>
            </a:fld>
            <a:endParaRPr lang="en-US"/>
          </a:p>
        </p:txBody>
      </p:sp>
    </p:spTree>
    <p:extLst>
      <p:ext uri="{BB962C8B-B14F-4D97-AF65-F5344CB8AC3E}">
        <p14:creationId xmlns:p14="http://schemas.microsoft.com/office/powerpoint/2010/main" val="3681146437"/>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 like to  thank the organizers of IOVC for inviting me to be a part of their conference. It really is such an honor for me this work, which is essentially the culmination of years of hard work, genius and collaboration from  our group in the Lab and the Hematology Division at Mayo Clinic.  And so today I will be discussing the results of VSV </a:t>
            </a:r>
            <a:r>
              <a:rPr lang="en-US" sz="1200" kern="1200" dirty="0" err="1">
                <a:solidFill>
                  <a:schemeClr val="tx1"/>
                </a:solidFill>
                <a:effectLst/>
                <a:latin typeface="+mn-lt"/>
                <a:ea typeface="+mn-ea"/>
                <a:cs typeface="+mn-cs"/>
              </a:rPr>
              <a:t>IFNbeta</a:t>
            </a:r>
            <a:r>
              <a:rPr lang="en-US" sz="1200" kern="1200" dirty="0">
                <a:solidFill>
                  <a:schemeClr val="tx1"/>
                </a:solidFill>
                <a:effectLst/>
                <a:latin typeface="+mn-lt"/>
                <a:ea typeface="+mn-ea"/>
                <a:cs typeface="+mn-cs"/>
              </a:rPr>
              <a:t> NIS in patients with RR Heme malignancies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6496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11</a:t>
            </a:fld>
            <a:endParaRPr lang="en-US"/>
          </a:p>
        </p:txBody>
      </p:sp>
    </p:spTree>
    <p:extLst>
      <p:ext uri="{BB962C8B-B14F-4D97-AF65-F5344CB8AC3E}">
        <p14:creationId xmlns:p14="http://schemas.microsoft.com/office/powerpoint/2010/main" val="370421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better contextualize the Pet response over time, this figure timeline</a:t>
            </a:r>
          </a:p>
          <a:p>
            <a:r>
              <a:rPr lang="en-US" dirty="0"/>
              <a:t>She ultimately relapsed in the cervical nodes but overall there is clearly </a:t>
            </a:r>
            <a:r>
              <a:rPr lang="en-US" dirty="0" err="1"/>
              <a:t>deepning</a:t>
            </a:r>
            <a:r>
              <a:rPr lang="en-US" dirty="0"/>
              <a:t> of response in other sites, including marked reduction in the size of the spleen. </a:t>
            </a:r>
          </a:p>
          <a:p>
            <a:r>
              <a:rPr lang="en-US" dirty="0"/>
              <a:t>( * Note- role of the spleen in VSV response and lymphomas) </a:t>
            </a:r>
          </a:p>
        </p:txBody>
      </p:sp>
      <p:sp>
        <p:nvSpPr>
          <p:cNvPr id="4" name="Slide Number Placeholder 3"/>
          <p:cNvSpPr>
            <a:spLocks noGrp="1"/>
          </p:cNvSpPr>
          <p:nvPr>
            <p:ph type="sldNum" sz="quarter" idx="5"/>
          </p:nvPr>
        </p:nvSpPr>
        <p:spPr/>
        <p:txBody>
          <a:bodyPr/>
          <a:lstStyle/>
          <a:p>
            <a:fld id="{A1EDD095-9BB8-4D68-B365-079E4C317D75}" type="slidenum">
              <a:rPr lang="en-US" smtClean="0"/>
              <a:t>14</a:t>
            </a:fld>
            <a:endParaRPr lang="en-US"/>
          </a:p>
        </p:txBody>
      </p:sp>
    </p:spTree>
    <p:extLst>
      <p:ext uri="{BB962C8B-B14F-4D97-AF65-F5344CB8AC3E}">
        <p14:creationId xmlns:p14="http://schemas.microsoft.com/office/powerpoint/2010/main" val="258592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Dr Joselle Cook, from the Mayo Clinic in Rochester.</a:t>
            </a:r>
          </a:p>
          <a:p>
            <a:r>
              <a:rPr lang="en-US" sz="1200" kern="1200" dirty="0">
                <a:solidFill>
                  <a:schemeClr val="tx1"/>
                </a:solidFill>
                <a:effectLst/>
                <a:latin typeface="+mn-lt"/>
                <a:ea typeface="+mn-ea"/>
                <a:cs typeface="+mn-cs"/>
              </a:rPr>
              <a:t>It is such an honor for me to present the results of our work with VSV </a:t>
            </a:r>
            <a:r>
              <a:rPr lang="en-US" sz="1200" kern="1200" dirty="0" err="1">
                <a:solidFill>
                  <a:schemeClr val="tx1"/>
                </a:solidFill>
                <a:effectLst/>
                <a:latin typeface="+mn-lt"/>
                <a:ea typeface="+mn-ea"/>
                <a:cs typeface="+mn-cs"/>
              </a:rPr>
              <a:t>IFNb</a:t>
            </a:r>
            <a:r>
              <a:rPr lang="en-US" sz="1200" kern="1200" dirty="0">
                <a:solidFill>
                  <a:schemeClr val="tx1"/>
                </a:solidFill>
                <a:effectLst/>
                <a:latin typeface="+mn-lt"/>
                <a:ea typeface="+mn-ea"/>
                <a:cs typeface="+mn-cs"/>
              </a:rPr>
              <a:t> NIS in patients with  relapsed refractory hematologic malignancies, highlighting the very promising results in the TCL cohort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988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1., We used Quantitative RT PCR was used to track the presence of VSV RNA in the blood and body fluids Viremia was very short lived and after peaking at the end of the infusion, we see here that the levels rapidly decline.  There was no secondary viremia was detected. </a:t>
            </a:r>
          </a:p>
          <a:p>
            <a:r>
              <a:rPr lang="en-US" sz="1600" kern="1200" dirty="0">
                <a:solidFill>
                  <a:schemeClr val="tx1"/>
                </a:solidFill>
                <a:effectLst/>
                <a:latin typeface="+mn-lt"/>
                <a:ea typeface="+mn-ea"/>
                <a:cs typeface="+mn-cs"/>
              </a:rPr>
              <a:t>2. Pharmacodynamics of VSV infection can be monitored by measuring the profile of virally encoded IFNβ in the plasma over time. </a:t>
            </a:r>
          </a:p>
          <a:p>
            <a:r>
              <a:rPr lang="en-US" sz="1600" kern="1200" dirty="0">
                <a:solidFill>
                  <a:schemeClr val="tx1"/>
                </a:solidFill>
                <a:effectLst/>
                <a:latin typeface="+mn-lt"/>
                <a:ea typeface="+mn-ea"/>
                <a:cs typeface="+mn-cs"/>
              </a:rPr>
              <a:t>3. cell free DNA (cfDNA) in the plasma increased significantly from baseline in patients 4A.3 and 4A.6, who demonstrated robust viral replication as indicated by the high plasma </a:t>
            </a:r>
            <a:r>
              <a:rPr lang="en-US" sz="1600" kern="1200" dirty="0" err="1">
                <a:solidFill>
                  <a:schemeClr val="tx1"/>
                </a:solidFill>
                <a:effectLst/>
                <a:latin typeface="+mn-lt"/>
                <a:ea typeface="+mn-ea"/>
                <a:cs typeface="+mn-cs"/>
              </a:rPr>
              <a:t>IFNb</a:t>
            </a:r>
            <a:r>
              <a:rPr lang="en-US" sz="1600" kern="1200" dirty="0">
                <a:solidFill>
                  <a:schemeClr val="tx1"/>
                </a:solidFill>
                <a:effectLst/>
                <a:latin typeface="+mn-lt"/>
                <a:ea typeface="+mn-ea"/>
                <a:cs typeface="+mn-cs"/>
              </a:rPr>
              <a:t> at 18,213 and 2,650 </a:t>
            </a:r>
            <a:r>
              <a:rPr lang="en-US" sz="1600" kern="1200" dirty="0" err="1">
                <a:solidFill>
                  <a:schemeClr val="tx1"/>
                </a:solidFill>
                <a:effectLst/>
                <a:latin typeface="+mn-lt"/>
                <a:ea typeface="+mn-ea"/>
                <a:cs typeface="+mn-cs"/>
              </a:rPr>
              <a:t>pg</a:t>
            </a:r>
            <a:r>
              <a:rPr lang="en-US" sz="1600" kern="1200" dirty="0">
                <a:solidFill>
                  <a:schemeClr val="tx1"/>
                </a:solidFill>
                <a:effectLst/>
                <a:latin typeface="+mn-lt"/>
                <a:ea typeface="+mn-ea"/>
                <a:cs typeface="+mn-cs"/>
              </a:rPr>
              <a:t>/ml respectively (Fig. 4E). Patient 4A.5 with minimal viral infection, reflected in the very low (17 </a:t>
            </a:r>
            <a:r>
              <a:rPr lang="en-US" sz="1600" kern="1200" dirty="0" err="1">
                <a:solidFill>
                  <a:schemeClr val="tx1"/>
                </a:solidFill>
                <a:effectLst/>
                <a:latin typeface="+mn-lt"/>
                <a:ea typeface="+mn-ea"/>
                <a:cs typeface="+mn-cs"/>
              </a:rPr>
              <a:t>pg</a:t>
            </a:r>
            <a:r>
              <a:rPr lang="en-US" sz="1600" kern="1200" dirty="0">
                <a:solidFill>
                  <a:schemeClr val="tx1"/>
                </a:solidFill>
                <a:effectLst/>
                <a:latin typeface="+mn-lt"/>
                <a:ea typeface="+mn-ea"/>
                <a:cs typeface="+mn-cs"/>
              </a:rPr>
              <a:t>/ml) </a:t>
            </a:r>
            <a:r>
              <a:rPr lang="en-US" sz="1600" kern="1200" dirty="0" err="1">
                <a:solidFill>
                  <a:schemeClr val="tx1"/>
                </a:solidFill>
                <a:effectLst/>
                <a:latin typeface="+mn-lt"/>
                <a:ea typeface="+mn-ea"/>
                <a:cs typeface="+mn-cs"/>
              </a:rPr>
              <a:t>IFNb</a:t>
            </a:r>
            <a:r>
              <a:rPr lang="en-US" sz="1600" kern="1200" dirty="0">
                <a:solidFill>
                  <a:schemeClr val="tx1"/>
                </a:solidFill>
                <a:effectLst/>
                <a:latin typeface="+mn-lt"/>
                <a:ea typeface="+mn-ea"/>
                <a:cs typeface="+mn-cs"/>
              </a:rPr>
              <a:t> at 24h, showed no change in plasma </a:t>
            </a:r>
            <a:r>
              <a:rPr lang="en-US" sz="1600" kern="1200" dirty="0" err="1">
                <a:solidFill>
                  <a:schemeClr val="tx1"/>
                </a:solidFill>
                <a:effectLst/>
                <a:latin typeface="+mn-lt"/>
                <a:ea typeface="+mn-ea"/>
                <a:cs typeface="+mn-cs"/>
              </a:rPr>
              <a:t>cfNDA</a:t>
            </a:r>
            <a:r>
              <a:rPr lang="en-US" sz="16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17</a:t>
            </a:fld>
            <a:endParaRPr lang="en-US"/>
          </a:p>
        </p:txBody>
      </p:sp>
    </p:spTree>
    <p:extLst>
      <p:ext uri="{BB962C8B-B14F-4D97-AF65-F5344CB8AC3E}">
        <p14:creationId xmlns:p14="http://schemas.microsoft.com/office/powerpoint/2010/main" val="1038043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Interferon beta peaked at 24 hours before downtrending by 48 hours, multiplex cytokine assay showed that the other cytokines peaked at 4 hours while returning to baseline. </a:t>
            </a:r>
          </a:p>
          <a:p>
            <a:r>
              <a:rPr lang="en-US" dirty="0"/>
              <a:t>This is an important observation since we could interpret that this IFN release was virally encoded IFN and not just part of the inflammatory response, and also is a critical point when we come to discuss later management of the inflammatory response/cytokine release after viral therapy</a:t>
            </a:r>
          </a:p>
        </p:txBody>
      </p:sp>
      <p:sp>
        <p:nvSpPr>
          <p:cNvPr id="4" name="Slide Number Placeholder 3"/>
          <p:cNvSpPr>
            <a:spLocks noGrp="1"/>
          </p:cNvSpPr>
          <p:nvPr>
            <p:ph type="sldNum" sz="quarter" idx="5"/>
          </p:nvPr>
        </p:nvSpPr>
        <p:spPr/>
        <p:txBody>
          <a:bodyPr/>
          <a:lstStyle/>
          <a:p>
            <a:fld id="{A1EDD095-9BB8-4D68-B365-079E4C317D75}" type="slidenum">
              <a:rPr lang="en-US" smtClean="0"/>
              <a:t>18</a:t>
            </a:fld>
            <a:endParaRPr lang="en-US"/>
          </a:p>
        </p:txBody>
      </p:sp>
    </p:spTree>
    <p:extLst>
      <p:ext uri="{BB962C8B-B14F-4D97-AF65-F5344CB8AC3E}">
        <p14:creationId xmlns:p14="http://schemas.microsoft.com/office/powerpoint/2010/main" val="77470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We detected low levels of VSV-N RNA in the mouth rinse and buccal swab, but otherwise no significant virus shedding. </a:t>
            </a:r>
          </a:p>
          <a:p>
            <a:r>
              <a:rPr lang="en-US" sz="1600" kern="1200" dirty="0">
                <a:solidFill>
                  <a:schemeClr val="tx1"/>
                </a:solidFill>
                <a:effectLst/>
                <a:latin typeface="+mn-lt"/>
                <a:ea typeface="+mn-ea"/>
                <a:cs typeface="+mn-cs"/>
              </a:rPr>
              <a:t>VSV-N RNA was below levels of detection in the majority of the timepoints analyzed, except for low levels at day 2 in the mouth rinse in some patients across dose levels </a:t>
            </a:r>
          </a:p>
          <a:p>
            <a:r>
              <a:rPr lang="en-US" sz="1600" kern="1200" dirty="0">
                <a:solidFill>
                  <a:schemeClr val="tx1"/>
                </a:solidFill>
                <a:effectLst/>
                <a:latin typeface="+mn-lt"/>
                <a:ea typeface="+mn-ea"/>
                <a:cs typeface="+mn-cs"/>
              </a:rPr>
              <a:t>no infectious virus was isolated from any body fluids or buccal swabs at any time points from any patients, indicating no shedding of infectious virus </a:t>
            </a:r>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19</a:t>
            </a:fld>
            <a:endParaRPr lang="en-US"/>
          </a:p>
        </p:txBody>
      </p:sp>
    </p:spTree>
    <p:extLst>
      <p:ext uri="{BB962C8B-B14F-4D97-AF65-F5344CB8AC3E}">
        <p14:creationId xmlns:p14="http://schemas.microsoft.com/office/powerpoint/2010/main" val="256895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utility of NIS transgene for noninvasive assessment of virus  biodistribution in a patient with MM treated at dose level 3. </a:t>
            </a:r>
          </a:p>
          <a:p>
            <a:r>
              <a:rPr lang="en-US" dirty="0"/>
              <a:t>In the top panel, the axial fused 99m-Tc pertechnetate SPECT/CT images demonstrate increasing uptake within a lytic lesion in the anterior right ilium  at baseline before VSV, Day 1 (24h), and Day 5 images (arrows).  B, </a:t>
            </a:r>
          </a:p>
          <a:p>
            <a:r>
              <a:rPr lang="en-US" dirty="0"/>
              <a:t>This same lesion demonstrated decreased FDG activity when comparing pre- and post-therapy PET/CT images</a:t>
            </a:r>
          </a:p>
        </p:txBody>
      </p:sp>
      <p:sp>
        <p:nvSpPr>
          <p:cNvPr id="4" name="Slide Number Placeholder 3"/>
          <p:cNvSpPr>
            <a:spLocks noGrp="1"/>
          </p:cNvSpPr>
          <p:nvPr>
            <p:ph type="sldNum" sz="quarter" idx="5"/>
          </p:nvPr>
        </p:nvSpPr>
        <p:spPr/>
        <p:txBody>
          <a:bodyPr/>
          <a:lstStyle/>
          <a:p>
            <a:fld id="{A1EDD095-9BB8-4D68-B365-079E4C317D75}" type="slidenum">
              <a:rPr lang="en-US" smtClean="0"/>
              <a:t>20</a:t>
            </a:fld>
            <a:endParaRPr lang="en-US"/>
          </a:p>
        </p:txBody>
      </p:sp>
    </p:spTree>
    <p:extLst>
      <p:ext uri="{BB962C8B-B14F-4D97-AF65-F5344CB8AC3E}">
        <p14:creationId xmlns:p14="http://schemas.microsoft.com/office/powerpoint/2010/main" val="215893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To investigate if VSV virotherapy might have increased immune responses to tumor antigens, PBMC from patients with clinical responses were incubated with peptide pools against a panel of tumor associated antigens (NYESO1, WT1, PRAME, MAGE A1, MAGE A3, MAGE C1, hTERT, Muc-1, p53), to VSV-N and CEF (</a:t>
            </a:r>
            <a:r>
              <a:rPr lang="en-US" sz="1600" kern="1200" dirty="0" err="1">
                <a:solidFill>
                  <a:schemeClr val="tx1"/>
                </a:solidFill>
                <a:effectLst/>
                <a:latin typeface="+mn-lt"/>
                <a:ea typeface="+mn-ea"/>
                <a:cs typeface="+mn-cs"/>
              </a:rPr>
              <a:t>Cytomegalo</a:t>
            </a:r>
            <a:r>
              <a:rPr lang="en-US" sz="1600" kern="1200" dirty="0">
                <a:solidFill>
                  <a:schemeClr val="tx1"/>
                </a:solidFill>
                <a:effectLst/>
                <a:latin typeface="+mn-lt"/>
                <a:ea typeface="+mn-ea"/>
                <a:cs typeface="+mn-cs"/>
              </a:rPr>
              <a:t>-, Epstein-Barr and Flu-virus) as positive control. T cell responses against VSV-N increased in all patients, most significantly in 4A.3 (CR) and 4A.4 (PR). Patient 2A.1 (PR) had strong baseline T cell responses against several tumor antigens; these did not increase further post VSV. Increases in tumor antigen reactive T cells were seen in patients 4A.3 and 4A.4 post VSV (Fig. 4F). In contrast, patient 4A.1 who did not have a clinical response, did not show boosting of tumor antigen reactive T cells. </a:t>
            </a:r>
          </a:p>
          <a:p>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21</a:t>
            </a:fld>
            <a:endParaRPr lang="en-US"/>
          </a:p>
        </p:txBody>
      </p:sp>
    </p:spTree>
    <p:extLst>
      <p:ext uri="{BB962C8B-B14F-4D97-AF65-F5344CB8AC3E}">
        <p14:creationId xmlns:p14="http://schemas.microsoft.com/office/powerpoint/2010/main" val="1346231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Dr Joselle Cook, from the Mayo Clinic in Rochester.</a:t>
            </a:r>
          </a:p>
          <a:p>
            <a:r>
              <a:rPr lang="en-US" sz="1200" kern="1200" dirty="0">
                <a:solidFill>
                  <a:schemeClr val="tx1"/>
                </a:solidFill>
                <a:effectLst/>
                <a:latin typeface="+mn-lt"/>
                <a:ea typeface="+mn-ea"/>
                <a:cs typeface="+mn-cs"/>
              </a:rPr>
              <a:t>It is such an honor for me to present the results of our work with VSV </a:t>
            </a:r>
            <a:r>
              <a:rPr lang="en-US" sz="1200" kern="1200" dirty="0" err="1">
                <a:solidFill>
                  <a:schemeClr val="tx1"/>
                </a:solidFill>
                <a:effectLst/>
                <a:latin typeface="+mn-lt"/>
                <a:ea typeface="+mn-ea"/>
                <a:cs typeface="+mn-cs"/>
              </a:rPr>
              <a:t>IFNb</a:t>
            </a:r>
            <a:r>
              <a:rPr lang="en-US" sz="1200" kern="1200" dirty="0">
                <a:solidFill>
                  <a:schemeClr val="tx1"/>
                </a:solidFill>
                <a:effectLst/>
                <a:latin typeface="+mn-lt"/>
                <a:ea typeface="+mn-ea"/>
                <a:cs typeface="+mn-cs"/>
              </a:rPr>
              <a:t> NIS in patients with  relapsed refractory hematologic malignancies, highlighting the very promising results in the TCL cohort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968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Dr Joselle Cook, from the Mayo Clinic in Rochester.</a:t>
            </a:r>
          </a:p>
          <a:p>
            <a:r>
              <a:rPr lang="en-US" sz="1200" kern="1200" dirty="0">
                <a:solidFill>
                  <a:schemeClr val="tx1"/>
                </a:solidFill>
                <a:effectLst/>
                <a:latin typeface="+mn-lt"/>
                <a:ea typeface="+mn-ea"/>
                <a:cs typeface="+mn-cs"/>
              </a:rPr>
              <a:t>It is such an honor for me to present the results of our work with VSV </a:t>
            </a:r>
            <a:r>
              <a:rPr lang="en-US" sz="1200" kern="1200" dirty="0" err="1">
                <a:solidFill>
                  <a:schemeClr val="tx1"/>
                </a:solidFill>
                <a:effectLst/>
                <a:latin typeface="+mn-lt"/>
                <a:ea typeface="+mn-ea"/>
                <a:cs typeface="+mn-cs"/>
              </a:rPr>
              <a:t>IFNb</a:t>
            </a:r>
            <a:r>
              <a:rPr lang="en-US" sz="1200" kern="1200" dirty="0">
                <a:solidFill>
                  <a:schemeClr val="tx1"/>
                </a:solidFill>
                <a:effectLst/>
                <a:latin typeface="+mn-lt"/>
                <a:ea typeface="+mn-ea"/>
                <a:cs typeface="+mn-cs"/>
              </a:rPr>
              <a:t> NIS in patients with  relapsed refractory hematologic malignancies, highlighting the very promising results in the TCL cohort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22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audience is no stranger to the concept and mechanism of oncolytic viruses. This novel therapeutic employs 2 phases- An initial phase on viral infection, replication and production of viral progeny while at the same time inducing tumor cell death, exposure of previously concealed tumor antigen and recruitment of the innate and adaptive arms of the immune system. All in all, the end game is the sensitization of the patient’s immune system to tumor antigen to ultimately produce long term antitumor response </a:t>
            </a:r>
          </a:p>
        </p:txBody>
      </p:sp>
      <p:sp>
        <p:nvSpPr>
          <p:cNvPr id="4" name="Slide Number Placeholder 3"/>
          <p:cNvSpPr>
            <a:spLocks noGrp="1"/>
          </p:cNvSpPr>
          <p:nvPr>
            <p:ph type="sldNum" sz="quarter" idx="5"/>
          </p:nvPr>
        </p:nvSpPr>
        <p:spPr/>
        <p:txBody>
          <a:bodyPr/>
          <a:lstStyle/>
          <a:p>
            <a:fld id="{A1EDD095-9BB8-4D68-B365-079E4C317D75}" type="slidenum">
              <a:rPr lang="en-US" smtClean="0"/>
              <a:t>2</a:t>
            </a:fld>
            <a:endParaRPr lang="en-US"/>
          </a:p>
        </p:txBody>
      </p:sp>
    </p:spTree>
    <p:extLst>
      <p:ext uri="{BB962C8B-B14F-4D97-AF65-F5344CB8AC3E}">
        <p14:creationId xmlns:p14="http://schemas.microsoft.com/office/powerpoint/2010/main" val="268816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Dr Joselle Cook, from the Mayo Clinic in Rochester.</a:t>
            </a:r>
          </a:p>
          <a:p>
            <a:r>
              <a:rPr lang="en-US" sz="1200" kern="1200" dirty="0">
                <a:solidFill>
                  <a:schemeClr val="tx1"/>
                </a:solidFill>
                <a:effectLst/>
                <a:latin typeface="+mn-lt"/>
                <a:ea typeface="+mn-ea"/>
                <a:cs typeface="+mn-cs"/>
              </a:rPr>
              <a:t>It is such an honor for me to present the results of our work with VSV </a:t>
            </a:r>
            <a:r>
              <a:rPr lang="en-US" sz="1200" kern="1200" dirty="0" err="1">
                <a:solidFill>
                  <a:schemeClr val="tx1"/>
                </a:solidFill>
                <a:effectLst/>
                <a:latin typeface="+mn-lt"/>
                <a:ea typeface="+mn-ea"/>
                <a:cs typeface="+mn-cs"/>
              </a:rPr>
              <a:t>IFNb</a:t>
            </a:r>
            <a:r>
              <a:rPr lang="en-US" sz="1200" kern="1200" dirty="0">
                <a:solidFill>
                  <a:schemeClr val="tx1"/>
                </a:solidFill>
                <a:effectLst/>
                <a:latin typeface="+mn-lt"/>
                <a:ea typeface="+mn-ea"/>
                <a:cs typeface="+mn-cs"/>
              </a:rPr>
              <a:t> NIS in patients with  relapsed refractory hematologic malignancies, highlighting the very promising results in the TCL cohort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168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Pt selection </a:t>
            </a:r>
          </a:p>
          <a:p>
            <a:r>
              <a:rPr lang="en-US" sz="1200" kern="1200" dirty="0">
                <a:solidFill>
                  <a:schemeClr val="tx1"/>
                </a:solidFill>
                <a:effectLst/>
                <a:latin typeface="+mn-lt"/>
                <a:ea typeface="+mn-ea"/>
                <a:cs typeface="+mn-cs"/>
              </a:rPr>
              <a:t>Dose </a:t>
            </a:r>
          </a:p>
          <a:p>
            <a:r>
              <a:rPr lang="en-US" sz="1200" kern="1200" dirty="0">
                <a:solidFill>
                  <a:schemeClr val="tx1"/>
                </a:solidFill>
                <a:effectLst/>
                <a:latin typeface="+mn-lt"/>
                <a:ea typeface="+mn-ea"/>
                <a:cs typeface="+mn-cs"/>
              </a:rPr>
              <a:t>TFB pet</a:t>
            </a:r>
          </a:p>
          <a:p>
            <a:r>
              <a:rPr lang="en-US" sz="1200" kern="1200" dirty="0">
                <a:solidFill>
                  <a:schemeClr val="tx1"/>
                </a:solidFill>
                <a:effectLst/>
                <a:latin typeface="+mn-lt"/>
                <a:ea typeface="+mn-ea"/>
                <a:cs typeface="+mn-cs"/>
              </a:rPr>
              <a:t>Viral </a:t>
            </a:r>
            <a:r>
              <a:rPr lang="en-US" sz="1200" kern="1200" dirty="0" err="1">
                <a:solidFill>
                  <a:schemeClr val="tx1"/>
                </a:solidFill>
                <a:effectLst/>
                <a:latin typeface="+mn-lt"/>
                <a:ea typeface="+mn-ea"/>
                <a:cs typeface="+mn-cs"/>
              </a:rPr>
              <a:t>idcued</a:t>
            </a:r>
            <a:r>
              <a:rPr lang="en-US" sz="1200" kern="1200" dirty="0">
                <a:solidFill>
                  <a:schemeClr val="tx1"/>
                </a:solidFill>
                <a:effectLst/>
                <a:latin typeface="+mn-lt"/>
                <a:ea typeface="+mn-ea"/>
                <a:cs typeface="+mn-cs"/>
              </a:rPr>
              <a:t> cytokine release is a distinct entity </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828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Now that we’ve had quite a </a:t>
            </a:r>
            <a:r>
              <a:rPr lang="en-US" sz="1600" kern="1200" dirty="0" err="1">
                <a:solidFill>
                  <a:schemeClr val="tx1"/>
                </a:solidFill>
                <a:effectLst/>
                <a:latin typeface="+mn-lt"/>
                <a:ea typeface="+mn-ea"/>
                <a:cs typeface="+mn-cs"/>
              </a:rPr>
              <a:t>bt</a:t>
            </a:r>
            <a:r>
              <a:rPr lang="en-US" sz="1600" kern="1200" dirty="0">
                <a:solidFill>
                  <a:schemeClr val="tx1"/>
                </a:solidFill>
                <a:effectLst/>
                <a:latin typeface="+mn-lt"/>
                <a:ea typeface="+mn-ea"/>
                <a:cs typeface="+mn-cs"/>
              </a:rPr>
              <a:t> of experience with VSV not only with Heme malignancies but with other tumor types, we know that OVCR is not CRS. </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The </a:t>
            </a:r>
            <a:endParaRPr lang="en-US" dirty="0"/>
          </a:p>
          <a:p>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28</a:t>
            </a:fld>
            <a:endParaRPr lang="en-US"/>
          </a:p>
        </p:txBody>
      </p:sp>
    </p:spTree>
    <p:extLst>
      <p:ext uri="{BB962C8B-B14F-4D97-AF65-F5344CB8AC3E}">
        <p14:creationId xmlns:p14="http://schemas.microsoft.com/office/powerpoint/2010/main" val="3382958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toxicities of VSV </a:t>
            </a:r>
            <a:r>
              <a:rPr lang="en-US" dirty="0" err="1"/>
              <a:t>IFNbNIS</a:t>
            </a:r>
            <a:r>
              <a:rPr lang="en-US" dirty="0"/>
              <a:t> in3 phases</a:t>
            </a:r>
          </a:p>
          <a:p>
            <a:r>
              <a:rPr lang="en-US" dirty="0"/>
              <a:t>1. Early CRS resolving in 24 to 48 hours, and occurring in the majority of patients. </a:t>
            </a:r>
          </a:p>
          <a:p>
            <a:r>
              <a:rPr lang="en-US" dirty="0"/>
              <a:t>2. But in a few patients we need to be keen to the possibility of interferon beta toxicity especially in those with highly susceptible tumors  between days 2-5 after virus administration</a:t>
            </a:r>
          </a:p>
          <a:p>
            <a:r>
              <a:rPr lang="en-US" dirty="0"/>
              <a:t>3. With rapid viral amplification and usually oncolytic effect, this can be followed by TLS. </a:t>
            </a:r>
          </a:p>
          <a:p>
            <a:r>
              <a:rPr lang="en-US" dirty="0"/>
              <a:t>We’ve created a protocol to ensure </a:t>
            </a:r>
            <a:r>
              <a:rPr lang="en-US" dirty="0" err="1"/>
              <a:t>unfirom</a:t>
            </a:r>
            <a:r>
              <a:rPr lang="en-US" dirty="0"/>
              <a:t> care at all sites with a mitigation strategy to include allopurinol, with early signs of </a:t>
            </a:r>
            <a:r>
              <a:rPr lang="en-US" dirty="0" err="1"/>
              <a:t>IFNb</a:t>
            </a:r>
            <a:r>
              <a:rPr lang="en-US" dirty="0"/>
              <a:t> tox,   and Ruxolitinib </a:t>
            </a:r>
          </a:p>
          <a:p>
            <a:r>
              <a:rPr lang="en-US" dirty="0"/>
              <a:t>Option to use </a:t>
            </a:r>
            <a:r>
              <a:rPr lang="en-US" dirty="0" err="1"/>
              <a:t>Ruxo</a:t>
            </a:r>
            <a:r>
              <a:rPr lang="en-US" dirty="0"/>
              <a:t> even at day 3 with clinical suspicion</a:t>
            </a:r>
          </a:p>
          <a:p>
            <a:r>
              <a:rPr lang="en-US" dirty="0"/>
              <a:t>Keep vigilant, recognize IFN tox, Give </a:t>
            </a:r>
            <a:r>
              <a:rPr lang="en-US" dirty="0" err="1"/>
              <a:t>ruxo</a:t>
            </a:r>
            <a:r>
              <a:rPr lang="en-US" dirty="0"/>
              <a:t>, Manage TLS. This is reversible</a:t>
            </a:r>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29</a:t>
            </a:fld>
            <a:endParaRPr lang="en-US"/>
          </a:p>
        </p:txBody>
      </p:sp>
    </p:spTree>
    <p:extLst>
      <p:ext uri="{BB962C8B-B14F-4D97-AF65-F5344CB8AC3E}">
        <p14:creationId xmlns:p14="http://schemas.microsoft.com/office/powerpoint/2010/main" val="476648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VSV-IFNβ-NIS was designed to facilitate the noninvasive in vivo tracking of intratumoral virus replication in treated patients, either by NIS reporter gene imaging using monovalent radioiodine, pertechnetate or tetrafluoroborate anions</a:t>
            </a:r>
            <a:r>
              <a:rPr lang="en-US" sz="1600" kern="1200" baseline="30000" dirty="0">
                <a:solidFill>
                  <a:schemeClr val="tx1"/>
                </a:solidFill>
                <a:effectLst/>
                <a:latin typeface="+mn-lt"/>
                <a:ea typeface="+mn-ea"/>
                <a:cs typeface="+mn-cs"/>
              </a:rPr>
              <a:t>19</a:t>
            </a:r>
            <a:r>
              <a:rPr lang="en-US" sz="1600" kern="1200" dirty="0">
                <a:solidFill>
                  <a:schemeClr val="tx1"/>
                </a:solidFill>
                <a:effectLst/>
                <a:latin typeface="+mn-lt"/>
                <a:ea typeface="+mn-ea"/>
                <a:cs typeface="+mn-cs"/>
              </a:rPr>
              <a:t>, or by serial determination of plasma levels of virally-encoded IFNβ. However, in this study, with exception of one patient who had multiple plasmacytomas, </a:t>
            </a:r>
            <a:r>
              <a:rPr lang="en-US" sz="1600" kern="1200" baseline="30000" dirty="0">
                <a:solidFill>
                  <a:schemeClr val="tx1"/>
                </a:solidFill>
                <a:effectLst/>
                <a:latin typeface="+mn-lt"/>
                <a:ea typeface="+mn-ea"/>
                <a:cs typeface="+mn-cs"/>
              </a:rPr>
              <a:t>99m</a:t>
            </a:r>
            <a:r>
              <a:rPr lang="en-US" sz="1600" kern="1200" dirty="0">
                <a:solidFill>
                  <a:schemeClr val="tx1"/>
                </a:solidFill>
                <a:effectLst/>
                <a:latin typeface="+mn-lt"/>
                <a:ea typeface="+mn-ea"/>
                <a:cs typeface="+mn-cs"/>
              </a:rPr>
              <a:t>Tc pertechnetate SPECT/CT did not provide clear images of virus infection, even among the responding patients. This may have been due to the low sensitivity and spatial resolution of </a:t>
            </a:r>
            <a:r>
              <a:rPr lang="en-US" sz="1600" kern="1200" baseline="30000" dirty="0">
                <a:solidFill>
                  <a:schemeClr val="tx1"/>
                </a:solidFill>
                <a:effectLst/>
                <a:latin typeface="+mn-lt"/>
                <a:ea typeface="+mn-ea"/>
                <a:cs typeface="+mn-cs"/>
              </a:rPr>
              <a:t>99m</a:t>
            </a:r>
            <a:r>
              <a:rPr lang="en-US" sz="1600" kern="1200" dirty="0">
                <a:solidFill>
                  <a:schemeClr val="tx1"/>
                </a:solidFill>
                <a:effectLst/>
                <a:latin typeface="+mn-lt"/>
                <a:ea typeface="+mn-ea"/>
                <a:cs typeface="+mn-cs"/>
              </a:rPr>
              <a:t>Tc-pertechnetate SPECT imaging. Therefore, we are transitioning to NIS reporter imaging with </a:t>
            </a:r>
            <a:r>
              <a:rPr lang="en-US" sz="1600" kern="1200" baseline="30000" dirty="0">
                <a:solidFill>
                  <a:schemeClr val="tx1"/>
                </a:solidFill>
                <a:effectLst/>
                <a:latin typeface="+mn-lt"/>
                <a:ea typeface="+mn-ea"/>
                <a:cs typeface="+mn-cs"/>
              </a:rPr>
              <a:t>18</a:t>
            </a:r>
            <a:r>
              <a:rPr lang="en-US" sz="1600" kern="1200" dirty="0">
                <a:solidFill>
                  <a:schemeClr val="tx1"/>
                </a:solidFill>
                <a:effectLst/>
                <a:latin typeface="+mn-lt"/>
                <a:ea typeface="+mn-ea"/>
                <a:cs typeface="+mn-cs"/>
              </a:rPr>
              <a:t>F tetrafluoroborate PET in our amended protocol</a:t>
            </a:r>
            <a:r>
              <a:rPr lang="en-US" sz="1600" kern="1200" baseline="30000" dirty="0">
                <a:solidFill>
                  <a:schemeClr val="tx1"/>
                </a:solidFill>
                <a:effectLst/>
                <a:latin typeface="+mn-lt"/>
                <a:ea typeface="+mn-ea"/>
                <a:cs typeface="+mn-cs"/>
              </a:rPr>
              <a:t>33,34</a:t>
            </a:r>
            <a:r>
              <a:rPr lang="en-US" sz="1600" kern="1200" dirty="0">
                <a:solidFill>
                  <a:schemeClr val="tx1"/>
                </a:solidFill>
                <a:effectLst/>
                <a:latin typeface="+mn-lt"/>
                <a:ea typeface="+mn-ea"/>
                <a:cs typeface="+mn-cs"/>
              </a:rPr>
              <a:t>. </a:t>
            </a:r>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 In contrast, a left acetabular lesion in the same patient demonstrated no increased uptake on SPECT/CT at baseline, day 1, or day 5 scans suggesting minimal VSV infection (arrows). The 6-month follow up (D) CT and (E) fused PET/CT images showed progression of the acetabular lesion, with increased size, bone destruction, and FDG uptake (arrows).  </a:t>
            </a:r>
          </a:p>
          <a:p>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30</a:t>
            </a:fld>
            <a:endParaRPr lang="en-US"/>
          </a:p>
        </p:txBody>
      </p:sp>
    </p:spTree>
    <p:extLst>
      <p:ext uri="{BB962C8B-B14F-4D97-AF65-F5344CB8AC3E}">
        <p14:creationId xmlns:p14="http://schemas.microsoft.com/office/powerpoint/2010/main" val="3818982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And we are seeing that even in Arm B where we’ve achieved our first PR with MM</a:t>
            </a:r>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31</a:t>
            </a:fld>
            <a:endParaRPr lang="en-US"/>
          </a:p>
        </p:txBody>
      </p:sp>
    </p:spTree>
    <p:extLst>
      <p:ext uri="{BB962C8B-B14F-4D97-AF65-F5344CB8AC3E}">
        <p14:creationId xmlns:p14="http://schemas.microsoft.com/office/powerpoint/2010/main" val="823279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 FDG PET-CT scan of patient 4A.5 prior to VSV therapy, with CD30 positive myco</a:t>
            </a:r>
          </a:p>
          <a:p>
            <a:r>
              <a:rPr lang="en-US" sz="1600" kern="1200" dirty="0">
                <a:solidFill>
                  <a:schemeClr val="tx1"/>
                </a:solidFill>
                <a:effectLst/>
                <a:latin typeface="+mn-lt"/>
                <a:ea typeface="+mn-ea"/>
                <a:cs typeface="+mn-cs"/>
              </a:rPr>
              <a:t>Patient 4A.5 with minimal viral infection, reflected in the very low (17 </a:t>
            </a:r>
            <a:r>
              <a:rPr lang="en-US" sz="1600" kern="1200" dirty="0" err="1">
                <a:solidFill>
                  <a:schemeClr val="tx1"/>
                </a:solidFill>
                <a:effectLst/>
                <a:latin typeface="+mn-lt"/>
                <a:ea typeface="+mn-ea"/>
                <a:cs typeface="+mn-cs"/>
              </a:rPr>
              <a:t>pg</a:t>
            </a:r>
            <a:r>
              <a:rPr lang="en-US" sz="1600" kern="1200" dirty="0">
                <a:solidFill>
                  <a:schemeClr val="tx1"/>
                </a:solidFill>
                <a:effectLst/>
                <a:latin typeface="+mn-lt"/>
                <a:ea typeface="+mn-ea"/>
                <a:cs typeface="+mn-cs"/>
              </a:rPr>
              <a:t>/ml) </a:t>
            </a:r>
            <a:r>
              <a:rPr lang="en-US" sz="1600" kern="1200" dirty="0" err="1">
                <a:solidFill>
                  <a:schemeClr val="tx1"/>
                </a:solidFill>
                <a:effectLst/>
                <a:latin typeface="+mn-lt"/>
                <a:ea typeface="+mn-ea"/>
                <a:cs typeface="+mn-cs"/>
              </a:rPr>
              <a:t>IFNb</a:t>
            </a:r>
            <a:r>
              <a:rPr lang="en-US" sz="1600" kern="1200" dirty="0">
                <a:solidFill>
                  <a:schemeClr val="tx1"/>
                </a:solidFill>
                <a:effectLst/>
                <a:latin typeface="+mn-lt"/>
                <a:ea typeface="+mn-ea"/>
                <a:cs typeface="+mn-cs"/>
              </a:rPr>
              <a:t> at 24h, showed no change in plasma </a:t>
            </a:r>
            <a:r>
              <a:rPr lang="en-US" sz="1600" kern="1200" dirty="0" err="1">
                <a:solidFill>
                  <a:schemeClr val="tx1"/>
                </a:solidFill>
                <a:effectLst/>
                <a:latin typeface="+mn-lt"/>
                <a:ea typeface="+mn-ea"/>
                <a:cs typeface="+mn-cs"/>
              </a:rPr>
              <a:t>cfNDAsis</a:t>
            </a:r>
            <a:r>
              <a:rPr lang="en-US" sz="1600" kern="1200" dirty="0">
                <a:solidFill>
                  <a:schemeClr val="tx1"/>
                </a:solidFill>
                <a:effectLst/>
                <a:latin typeface="+mn-lt"/>
                <a:ea typeface="+mn-ea"/>
                <a:cs typeface="+mn-cs"/>
              </a:rPr>
              <a:t> fungoides showing extensive, bulky, lymphomatous skin lesions which were highly glucose avid.</a:t>
            </a:r>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32</a:t>
            </a:fld>
            <a:endParaRPr lang="en-US"/>
          </a:p>
        </p:txBody>
      </p:sp>
    </p:spTree>
    <p:extLst>
      <p:ext uri="{BB962C8B-B14F-4D97-AF65-F5344CB8AC3E}">
        <p14:creationId xmlns:p14="http://schemas.microsoft.com/office/powerpoint/2010/main" val="4152059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Pt selection </a:t>
            </a:r>
          </a:p>
          <a:p>
            <a:r>
              <a:rPr lang="en-US" sz="1200" kern="1200" dirty="0">
                <a:solidFill>
                  <a:schemeClr val="tx1"/>
                </a:solidFill>
                <a:effectLst/>
                <a:latin typeface="+mn-lt"/>
                <a:ea typeface="+mn-ea"/>
                <a:cs typeface="+mn-cs"/>
              </a:rPr>
              <a:t>Dose </a:t>
            </a:r>
          </a:p>
          <a:p>
            <a:r>
              <a:rPr lang="en-US" sz="1200" kern="1200" dirty="0">
                <a:solidFill>
                  <a:schemeClr val="tx1"/>
                </a:solidFill>
                <a:effectLst/>
                <a:latin typeface="+mn-lt"/>
                <a:ea typeface="+mn-ea"/>
                <a:cs typeface="+mn-cs"/>
              </a:rPr>
              <a:t>TFB pet</a:t>
            </a:r>
          </a:p>
          <a:p>
            <a:r>
              <a:rPr lang="en-US" sz="1200" kern="1200" dirty="0">
                <a:solidFill>
                  <a:schemeClr val="tx1"/>
                </a:solidFill>
                <a:effectLst/>
                <a:latin typeface="+mn-lt"/>
                <a:ea typeface="+mn-ea"/>
                <a:cs typeface="+mn-cs"/>
              </a:rPr>
              <a:t>Viral </a:t>
            </a:r>
            <a:r>
              <a:rPr lang="en-US" sz="1200" kern="1200" dirty="0" err="1">
                <a:solidFill>
                  <a:schemeClr val="tx1"/>
                </a:solidFill>
                <a:effectLst/>
                <a:latin typeface="+mn-lt"/>
                <a:ea typeface="+mn-ea"/>
                <a:cs typeface="+mn-cs"/>
              </a:rPr>
              <a:t>idcued</a:t>
            </a:r>
            <a:r>
              <a:rPr lang="en-US" sz="1200" kern="1200" dirty="0">
                <a:solidFill>
                  <a:schemeClr val="tx1"/>
                </a:solidFill>
                <a:effectLst/>
                <a:latin typeface="+mn-lt"/>
                <a:ea typeface="+mn-ea"/>
                <a:cs typeface="+mn-cs"/>
              </a:rPr>
              <a:t> cytokine release is a distinct entity </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184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in the </a:t>
            </a:r>
            <a:r>
              <a:rPr lang="en-US" dirty="0" err="1"/>
              <a:t>pipleline</a:t>
            </a:r>
            <a:r>
              <a:rPr lang="en-US" dirty="0"/>
              <a:t> for systemic VSV </a:t>
            </a:r>
          </a:p>
        </p:txBody>
      </p:sp>
      <p:sp>
        <p:nvSpPr>
          <p:cNvPr id="4" name="Slide Number Placeholder 3"/>
          <p:cNvSpPr>
            <a:spLocks noGrp="1"/>
          </p:cNvSpPr>
          <p:nvPr>
            <p:ph type="sldNum" sz="quarter" idx="5"/>
          </p:nvPr>
        </p:nvSpPr>
        <p:spPr/>
        <p:txBody>
          <a:bodyPr/>
          <a:lstStyle/>
          <a:p>
            <a:fld id="{A1EDD095-9BB8-4D68-B365-079E4C317D75}" type="slidenum">
              <a:rPr lang="en-US" smtClean="0"/>
              <a:t>34</a:t>
            </a:fld>
            <a:endParaRPr lang="en-US"/>
          </a:p>
        </p:txBody>
      </p:sp>
    </p:spTree>
    <p:extLst>
      <p:ext uri="{BB962C8B-B14F-4D97-AF65-F5344CB8AC3E}">
        <p14:creationId xmlns:p14="http://schemas.microsoft.com/office/powerpoint/2010/main" val="44384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Principle investigators who pioneered this study and have mentored me over the past couple years</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29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Systemic oncolytic viruses have seen remarkable success in hematologic malignancies in the past</a:t>
            </a:r>
          </a:p>
          <a:p>
            <a:r>
              <a:rPr lang="en-US" dirty="0"/>
              <a:t>This is a patient with relapsed refractory myeloma, multiple plasmacytomas who had a PHENOMENAL  received MS-NIS 8 years ago as a single infusion, and since then has remained off of all systemic therapy and remains in a complete remission 8 years after the fact</a:t>
            </a:r>
          </a:p>
          <a:p>
            <a:r>
              <a:rPr lang="en-US" dirty="0"/>
              <a:t>However, there is a caveat. Most of the population is immune to measles, due to prior vaccination, and so broader application of the viral platform is limited by the seroprevalence of MS antibodies. </a:t>
            </a:r>
          </a:p>
        </p:txBody>
      </p:sp>
      <p:sp>
        <p:nvSpPr>
          <p:cNvPr id="4" name="Slide Number Placeholder 3"/>
          <p:cNvSpPr>
            <a:spLocks noGrp="1"/>
          </p:cNvSpPr>
          <p:nvPr>
            <p:ph type="sldNum" sz="quarter" idx="5"/>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95013CAC-66C2-471A-A779-860A6FA82769}"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3428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2063662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51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VSV is primarily an infection of hooved animals. Human infection with VSV is uncommon,  thereby overcoming the concern for preexisting immunity. </a:t>
            </a:r>
          </a:p>
          <a:p>
            <a:r>
              <a:rPr lang="en-US" dirty="0"/>
              <a:t>Its easy to handle, genetically modify and manufacture and so VSV-</a:t>
            </a:r>
            <a:r>
              <a:rPr lang="en-US" dirty="0" err="1"/>
              <a:t>IFNbeta</a:t>
            </a:r>
            <a:r>
              <a:rPr lang="en-US" dirty="0"/>
              <a:t>-NIS was created. </a:t>
            </a:r>
          </a:p>
          <a:p>
            <a:r>
              <a:rPr lang="en-US" dirty="0"/>
              <a:t>Malignant cells have defective interferon pathways, are susceptible to viral infection and are preferentially infected  by the engineered virus. The  insertion of interferon beta  thereby further protects healthy cells, and the production of virally encoded </a:t>
            </a:r>
            <a:r>
              <a:rPr lang="en-US" dirty="0" err="1"/>
              <a:t>IFNb</a:t>
            </a:r>
            <a:r>
              <a:rPr lang="en-US" dirty="0"/>
              <a:t> serves as a marker for viral proliferation.  The addition of the NIS transgene slows down and attenuates the virus, while allowing for in vivo assessment of virus biodistribution. </a:t>
            </a:r>
          </a:p>
          <a:p>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4</a:t>
            </a:fld>
            <a:endParaRPr lang="en-US"/>
          </a:p>
        </p:txBody>
      </p:sp>
    </p:spTree>
    <p:extLst>
      <p:ext uri="{BB962C8B-B14F-4D97-AF65-F5344CB8AC3E}">
        <p14:creationId xmlns:p14="http://schemas.microsoft.com/office/powerpoint/2010/main" val="112195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94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 A: VSV given as a single agent.  3 patients were treated at each dose level from 5e9 to 1.7e11 which was the predetermined MTD. With no AE’s at the highest DL, we went ahead and treated an additional 3 patients for a total of 6 patients at the highest dose level</a:t>
            </a:r>
          </a:p>
          <a:p>
            <a:endParaRPr lang="en-US" dirty="0"/>
          </a:p>
          <a:p>
            <a:r>
              <a:rPr lang="en-US" dirty="0"/>
              <a:t>Arm B: is VSV with ruxolitinib. The addition of ruxolitinib is to mitigate the intense inflammatory response expected in patients with high tumor burden</a:t>
            </a:r>
          </a:p>
          <a:p>
            <a:endParaRPr lang="en-US" dirty="0"/>
          </a:p>
          <a:p>
            <a:r>
              <a:rPr lang="en-US" dirty="0"/>
              <a:t>With Arm C, the hypothesis was that Cyclophosphamide would enhance efficacy of the virus by suppressing antiviral antibodies allowing for longer viral persistence. </a:t>
            </a:r>
          </a:p>
          <a:p>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6</a:t>
            </a:fld>
            <a:endParaRPr lang="en-US"/>
          </a:p>
        </p:txBody>
      </p:sp>
    </p:spTree>
    <p:extLst>
      <p:ext uri="{BB962C8B-B14F-4D97-AF65-F5344CB8AC3E}">
        <p14:creationId xmlns:p14="http://schemas.microsoft.com/office/powerpoint/2010/main" val="58594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 A: VSV given as a single agent.  3 patients were treated at each dose level from 5e9 to 1.7e11 which was the predetermined MTD. With no AE’s at the highest DL, we went ahead and treated an additional 3 patients for a total of 6 patients at the highest dose level</a:t>
            </a:r>
          </a:p>
          <a:p>
            <a:endParaRPr lang="en-US" dirty="0"/>
          </a:p>
          <a:p>
            <a:r>
              <a:rPr lang="en-US" dirty="0"/>
              <a:t>Arm B: is VSV with ruxolitinib. The addition of ruxolitinib is to mitigate the intense inflammatory response expected in patients with high tumor burden</a:t>
            </a:r>
          </a:p>
          <a:p>
            <a:endParaRPr lang="en-US" dirty="0"/>
          </a:p>
          <a:p>
            <a:r>
              <a:rPr lang="en-US" dirty="0"/>
              <a:t>With Arm C, the hypothesis was that Cyclophosphamide would enhance efficacy of the virus by suppressing antiviral antibodies allowing for longer viral persistence. </a:t>
            </a:r>
          </a:p>
          <a:p>
            <a:endParaRPr lang="en-US" dirty="0"/>
          </a:p>
        </p:txBody>
      </p:sp>
      <p:sp>
        <p:nvSpPr>
          <p:cNvPr id="4" name="Slide Number Placeholder 3"/>
          <p:cNvSpPr>
            <a:spLocks noGrp="1"/>
          </p:cNvSpPr>
          <p:nvPr>
            <p:ph type="sldNum" sz="quarter" idx="5"/>
          </p:nvPr>
        </p:nvSpPr>
        <p:spPr/>
        <p:txBody>
          <a:bodyPr/>
          <a:lstStyle/>
          <a:p>
            <a:fld id="{A1EDD095-9BB8-4D68-B365-079E4C317D75}" type="slidenum">
              <a:rPr lang="en-US" smtClean="0"/>
              <a:t>7</a:t>
            </a:fld>
            <a:endParaRPr lang="en-US"/>
          </a:p>
        </p:txBody>
      </p:sp>
    </p:spTree>
    <p:extLst>
      <p:ext uri="{BB962C8B-B14F-4D97-AF65-F5344CB8AC3E}">
        <p14:creationId xmlns:p14="http://schemas.microsoft.com/office/powerpoint/2010/main" val="4149457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Dr Joselle Cook, from the Mayo Clinic in Rochester.</a:t>
            </a:r>
          </a:p>
          <a:p>
            <a:r>
              <a:rPr lang="en-US" sz="1200" kern="1200" dirty="0">
                <a:solidFill>
                  <a:schemeClr val="tx1"/>
                </a:solidFill>
                <a:effectLst/>
                <a:latin typeface="+mn-lt"/>
                <a:ea typeface="+mn-ea"/>
                <a:cs typeface="+mn-cs"/>
              </a:rPr>
              <a:t>It is such an honor for me to present the results of our work with VSV </a:t>
            </a:r>
            <a:r>
              <a:rPr lang="en-US" sz="1200" kern="1200" dirty="0" err="1">
                <a:solidFill>
                  <a:schemeClr val="tx1"/>
                </a:solidFill>
                <a:effectLst/>
                <a:latin typeface="+mn-lt"/>
                <a:ea typeface="+mn-ea"/>
                <a:cs typeface="+mn-cs"/>
              </a:rPr>
              <a:t>IFNb</a:t>
            </a:r>
            <a:r>
              <a:rPr lang="en-US" sz="1200" kern="1200" dirty="0">
                <a:solidFill>
                  <a:schemeClr val="tx1"/>
                </a:solidFill>
                <a:effectLst/>
                <a:latin typeface="+mn-lt"/>
                <a:ea typeface="+mn-ea"/>
                <a:cs typeface="+mn-cs"/>
              </a:rPr>
              <a:t> NIS in patients with  relapsed refractory hematologic malignancies, highlighting the very promising results in the TCL cohort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904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used a heat map to display the AE’s</a:t>
            </a:r>
          </a:p>
        </p:txBody>
      </p:sp>
      <p:sp>
        <p:nvSpPr>
          <p:cNvPr id="4" name="Slide Number Placeholder 3"/>
          <p:cNvSpPr>
            <a:spLocks noGrp="1"/>
          </p:cNvSpPr>
          <p:nvPr>
            <p:ph type="sldNum" sz="quarter" idx="5"/>
          </p:nvPr>
        </p:nvSpPr>
        <p:spPr/>
        <p:txBody>
          <a:bodyPr/>
          <a:lstStyle/>
          <a:p>
            <a:fld id="{A1EDD095-9BB8-4D68-B365-079E4C317D75}" type="slidenum">
              <a:rPr lang="en-US" smtClean="0"/>
              <a:t>10</a:t>
            </a:fld>
            <a:endParaRPr lang="en-US"/>
          </a:p>
        </p:txBody>
      </p:sp>
    </p:spTree>
    <p:extLst>
      <p:ext uri="{BB962C8B-B14F-4D97-AF65-F5344CB8AC3E}">
        <p14:creationId xmlns:p14="http://schemas.microsoft.com/office/powerpoint/2010/main" val="345221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0980-9318-44E0-99AA-C0393500CBB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BB3BBCA6-8513-4FF0-809D-12E3988A5AC7}"/>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79BC8B-8677-472C-BBE5-CC457751862C}"/>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5" name="Footer Placeholder 4">
            <a:extLst>
              <a:ext uri="{FF2B5EF4-FFF2-40B4-BE49-F238E27FC236}">
                <a16:creationId xmlns:a16="http://schemas.microsoft.com/office/drawing/2014/main" id="{ED62D6D9-6A18-46F1-A8D9-3AD002AE7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2ABEC-AEC7-4F9E-A125-D10654B7E9F0}"/>
              </a:ext>
            </a:extLst>
          </p:cNvPr>
          <p:cNvSpPr>
            <a:spLocks noGrp="1"/>
          </p:cNvSpPr>
          <p:nvPr>
            <p:ph type="sldNum" sz="quarter" idx="12"/>
          </p:nvPr>
        </p:nvSpPr>
        <p:spPr/>
        <p:txBody>
          <a:bodyPr/>
          <a:lstStyle/>
          <a:p>
            <a:fld id="{6CFE42A1-13E6-472B-8AA4-7AB52122D4B4}" type="slidenum">
              <a:rPr lang="en-US" smtClean="0"/>
              <a:t>‹#›</a:t>
            </a:fld>
            <a:endParaRPr lang="en-US"/>
          </a:p>
        </p:txBody>
      </p:sp>
      <p:sp>
        <p:nvSpPr>
          <p:cNvPr id="7" name="TextBox 6">
            <a:extLst>
              <a:ext uri="{FF2B5EF4-FFF2-40B4-BE49-F238E27FC236}">
                <a16:creationId xmlns:a16="http://schemas.microsoft.com/office/drawing/2014/main" id="{B3F5248B-F029-4556-B3E2-841933E8CCE5}"/>
              </a:ext>
            </a:extLst>
          </p:cNvPr>
          <p:cNvSpPr txBox="1"/>
          <p:nvPr userDrawn="1"/>
        </p:nvSpPr>
        <p:spPr>
          <a:xfrm>
            <a:off x="8302625" y="6657947"/>
            <a:ext cx="3886200" cy="200055"/>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lumMod val="60000"/>
                    <a:lumOff val="40000"/>
                  </a:schemeClr>
                </a:solidFill>
              </a:rPr>
              <a:t>©2020 Mayo Foundation for Medical Education and Research  |  slide-</a:t>
            </a:r>
            <a:fld id="{D445C29B-035B-48ED-941F-A66A11A8A322}" type="slidenum">
              <a:rPr lang="en-US" sz="700" smtClean="0">
                <a:solidFill>
                  <a:schemeClr val="bg2">
                    <a:lumMod val="60000"/>
                    <a:lumOff val="40000"/>
                  </a:schemeClr>
                </a:solidFill>
              </a:rPr>
              <a:pPr lvl="0"/>
              <a:t>‹#›</a:t>
            </a:fld>
            <a:endParaRPr lang="en-US" sz="700" dirty="0">
              <a:solidFill>
                <a:schemeClr val="bg2">
                  <a:lumMod val="60000"/>
                  <a:lumOff val="40000"/>
                </a:schemeClr>
              </a:solidFill>
            </a:endParaRPr>
          </a:p>
        </p:txBody>
      </p:sp>
    </p:spTree>
    <p:extLst>
      <p:ext uri="{BB962C8B-B14F-4D97-AF65-F5344CB8AC3E}">
        <p14:creationId xmlns:p14="http://schemas.microsoft.com/office/powerpoint/2010/main" val="858361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8955-54FA-48D6-89C3-AD411FFC20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2EDF40-78DD-491D-8A85-A493D142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E5A23-2E7C-4282-9D9C-3A32F0945CD7}"/>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5" name="Footer Placeholder 4">
            <a:extLst>
              <a:ext uri="{FF2B5EF4-FFF2-40B4-BE49-F238E27FC236}">
                <a16:creationId xmlns:a16="http://schemas.microsoft.com/office/drawing/2014/main" id="{E28B875B-FAB2-4191-92E6-CF63E040E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FCF9A-5704-4D5B-93DA-9DEC2E8DF57C}"/>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3173340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55D8A-DB29-4292-81AD-D5285CEA9B3A}"/>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FBFA56-21C6-437D-BFB5-83EB47E46FC0}"/>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223A1-E194-4295-A776-729678EC883F}"/>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5" name="Footer Placeholder 4">
            <a:extLst>
              <a:ext uri="{FF2B5EF4-FFF2-40B4-BE49-F238E27FC236}">
                <a16:creationId xmlns:a16="http://schemas.microsoft.com/office/drawing/2014/main" id="{A284C883-990F-499C-82B4-FC67EF966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F08C5-DA6A-4DA1-A98D-F3191200D57A}"/>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1706273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542" y="1399032"/>
            <a:ext cx="6580728" cy="2029966"/>
          </a:xfrm>
          <a:noFill/>
        </p:spPr>
        <p:txBody>
          <a:bodyPr anchor="b">
            <a:noAutofit/>
          </a:bodyPr>
          <a:lstStyle>
            <a:lvl1pPr algn="l">
              <a:defRPr sz="3298"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542" y="4041659"/>
            <a:ext cx="6580728" cy="1216142"/>
          </a:xfrm>
          <a:noFill/>
        </p:spPr>
        <p:txBody>
          <a:bodyPr/>
          <a:lstStyle>
            <a:lvl1pPr marL="0" indent="0" algn="l">
              <a:buNone/>
              <a:defRPr sz="2399" b="0">
                <a:solidFill>
                  <a:schemeClr val="tx1"/>
                </a:solidFill>
                <a:latin typeface="+mn-lt"/>
              </a:defRPr>
            </a:lvl1pPr>
            <a:lvl2pPr marL="0" indent="0" algn="l">
              <a:buNone/>
              <a:defRPr sz="1999">
                <a:solidFill>
                  <a:schemeClr val="tx1"/>
                </a:solidFill>
              </a:defRPr>
            </a:lvl2pPr>
            <a:lvl3pPr marL="0" indent="0" algn="l">
              <a:buNone/>
              <a:defRPr sz="1999"/>
            </a:lvl3pPr>
            <a:lvl4pPr marL="1370915" indent="0" algn="ctr">
              <a:buNone/>
              <a:defRPr sz="1600"/>
            </a:lvl4pPr>
            <a:lvl5pPr marL="1827885" indent="0" algn="ctr">
              <a:buNone/>
              <a:defRPr sz="1600"/>
            </a:lvl5pPr>
            <a:lvl6pPr marL="2284857" indent="0" algn="ctr">
              <a:buNone/>
              <a:defRPr sz="1600"/>
            </a:lvl6pPr>
            <a:lvl7pPr marL="2741828" indent="0" algn="ctr">
              <a:buNone/>
              <a:defRPr sz="1600"/>
            </a:lvl7pPr>
            <a:lvl8pPr marL="3198800" indent="0" algn="ctr">
              <a:buNone/>
              <a:defRPr sz="1600"/>
            </a:lvl8pPr>
            <a:lvl9pPr marL="3655771"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017" y="3776313"/>
            <a:ext cx="5197909"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0375" y="0"/>
            <a:ext cx="4638450"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145867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Joselle Cook </a:t>
            </a:r>
            <a:endParaRPr lang="en-US" dirty="0"/>
          </a:p>
        </p:txBody>
      </p:sp>
    </p:spTree>
    <p:extLst>
      <p:ext uri="{BB962C8B-B14F-4D97-AF65-F5344CB8AC3E}">
        <p14:creationId xmlns:p14="http://schemas.microsoft.com/office/powerpoint/2010/main" val="1625580377"/>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542" y="1700785"/>
            <a:ext cx="10512862" cy="1728213"/>
          </a:xfrm>
        </p:spPr>
        <p:txBody>
          <a:bodyPr anchor="ctr" anchorCtr="0">
            <a:normAutofit/>
          </a:bodyPr>
          <a:lstStyle>
            <a:lvl1pPr>
              <a:defRPr sz="4398"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3450308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Joselle Cook </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476" y="215900"/>
            <a:ext cx="10121686"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475" y="1603376"/>
            <a:ext cx="10121686"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2068450"/>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475" y="215900"/>
            <a:ext cx="11262265" cy="1208278"/>
          </a:xfrm>
          <a:noFill/>
        </p:spPr>
        <p:txBody>
          <a:bodyPr/>
          <a:lstStyle/>
          <a:p>
            <a:endParaRPr lang="en-US" dirty="0"/>
          </a:p>
        </p:txBody>
      </p:sp>
      <p:sp>
        <p:nvSpPr>
          <p:cNvPr id="3" name="Content Placeholder 2"/>
          <p:cNvSpPr>
            <a:spLocks noGrp="1"/>
          </p:cNvSpPr>
          <p:nvPr>
            <p:ph sz="half" idx="1"/>
          </p:nvPr>
        </p:nvSpPr>
        <p:spPr>
          <a:xfrm>
            <a:off x="305473" y="1596873"/>
            <a:ext cx="548927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1938" y="1596873"/>
            <a:ext cx="548927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Joselle Cook </a:t>
            </a:r>
            <a:endParaRPr lang="en-US" dirty="0"/>
          </a:p>
        </p:txBody>
      </p:sp>
    </p:spTree>
    <p:extLst>
      <p:ext uri="{BB962C8B-B14F-4D97-AF65-F5344CB8AC3E}">
        <p14:creationId xmlns:p14="http://schemas.microsoft.com/office/powerpoint/2010/main" val="759022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Joselle Cook </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476" y="215900"/>
            <a:ext cx="10121686"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3845090269"/>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Joselle Cook </a:t>
            </a:r>
            <a:endParaRPr lang="en-US" dirty="0"/>
          </a:p>
        </p:txBody>
      </p:sp>
    </p:spTree>
    <p:extLst>
      <p:ext uri="{BB962C8B-B14F-4D97-AF65-F5344CB8AC3E}">
        <p14:creationId xmlns:p14="http://schemas.microsoft.com/office/powerpoint/2010/main" val="3205520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r>
              <a:rPr lang="en-US"/>
              <a:t>Joselle Cook </a:t>
            </a:r>
          </a:p>
        </p:txBody>
      </p:sp>
      <p:sp>
        <p:nvSpPr>
          <p:cNvPr id="6" name="Rectangle 37"/>
          <p:cNvSpPr>
            <a:spLocks noGrp="1" noChangeArrowheads="1"/>
          </p:cNvSpPr>
          <p:nvPr>
            <p:ph type="sldNum" sz="quarter" idx="12"/>
          </p:nvPr>
        </p:nvSpPr>
        <p:spPr>
          <a:ln/>
        </p:spPr>
        <p:txBody>
          <a:bodyPr/>
          <a:lstStyle>
            <a:lvl1pPr>
              <a:defRPr/>
            </a:lvl1pPr>
          </a:lstStyle>
          <a:p>
            <a:pPr>
              <a:defRPr/>
            </a:pPr>
            <a:fld id="{D37D0125-8B4D-4618-A1BC-6AC7C75291E2}" type="slidenum">
              <a:rPr lang="en-US" altLang="en-US"/>
              <a:pPr>
                <a:defRPr/>
              </a:pPr>
              <a:t>‹#›</a:t>
            </a:fld>
            <a:endParaRPr lang="en-US" altLang="en-US"/>
          </a:p>
        </p:txBody>
      </p:sp>
    </p:spTree>
    <p:extLst>
      <p:ext uri="{BB962C8B-B14F-4D97-AF65-F5344CB8AC3E}">
        <p14:creationId xmlns:p14="http://schemas.microsoft.com/office/powerpoint/2010/main" val="6863811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9FD9-9F4A-4BE6-AD05-023A45715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B570B-8E95-46B1-AEA0-819516B16F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E7B36-CCCD-4F11-A0D5-23EF736ED4ED}"/>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5" name="Footer Placeholder 4">
            <a:extLst>
              <a:ext uri="{FF2B5EF4-FFF2-40B4-BE49-F238E27FC236}">
                <a16:creationId xmlns:a16="http://schemas.microsoft.com/office/drawing/2014/main" id="{E10E8BAF-E257-4D26-8F77-9661FFA52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F1CF6-4447-4D85-A505-1A2BD25D3631}"/>
              </a:ext>
            </a:extLst>
          </p:cNvPr>
          <p:cNvSpPr>
            <a:spLocks noGrp="1"/>
          </p:cNvSpPr>
          <p:nvPr>
            <p:ph type="sldNum" sz="quarter" idx="12"/>
          </p:nvPr>
        </p:nvSpPr>
        <p:spPr/>
        <p:txBody>
          <a:bodyPr/>
          <a:lstStyle/>
          <a:p>
            <a:fld id="{6CFE42A1-13E6-472B-8AA4-7AB52122D4B4}" type="slidenum">
              <a:rPr lang="en-US" smtClean="0"/>
              <a:t>‹#›</a:t>
            </a:fld>
            <a:endParaRPr lang="en-US"/>
          </a:p>
        </p:txBody>
      </p:sp>
      <p:grpSp>
        <p:nvGrpSpPr>
          <p:cNvPr id="7" name="Group 6">
            <a:extLst>
              <a:ext uri="{FF2B5EF4-FFF2-40B4-BE49-F238E27FC236}">
                <a16:creationId xmlns:a16="http://schemas.microsoft.com/office/drawing/2014/main" id="{5663E139-1E87-40F2-9FE7-B69879B3CA63}"/>
              </a:ext>
            </a:extLst>
          </p:cNvPr>
          <p:cNvGrpSpPr>
            <a:grpSpLocks noChangeAspect="1"/>
          </p:cNvGrpSpPr>
          <p:nvPr userDrawn="1"/>
        </p:nvGrpSpPr>
        <p:grpSpPr>
          <a:xfrm>
            <a:off x="161877" y="6286499"/>
            <a:ext cx="420578" cy="458788"/>
            <a:chOff x="120650" y="6299200"/>
            <a:chExt cx="420688" cy="458788"/>
          </a:xfrm>
          <a:solidFill>
            <a:srgbClr val="FFFFFF"/>
          </a:solidFill>
        </p:grpSpPr>
        <p:sp>
          <p:nvSpPr>
            <p:cNvPr id="8" name="Freeform 9">
              <a:extLst>
                <a:ext uri="{FF2B5EF4-FFF2-40B4-BE49-F238E27FC236}">
                  <a16:creationId xmlns:a16="http://schemas.microsoft.com/office/drawing/2014/main" id="{CF67E9D3-9D24-4F8F-A34B-665D8101DAF6}"/>
                </a:ext>
              </a:extLst>
            </p:cNvPr>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9" name="Group 8">
              <a:extLst>
                <a:ext uri="{FF2B5EF4-FFF2-40B4-BE49-F238E27FC236}">
                  <a16:creationId xmlns:a16="http://schemas.microsoft.com/office/drawing/2014/main" id="{D3BABA6F-83CC-4754-8A8A-B6E493A8604E}"/>
                </a:ext>
              </a:extLst>
            </p:cNvPr>
            <p:cNvGrpSpPr/>
            <p:nvPr userDrawn="1"/>
          </p:nvGrpSpPr>
          <p:grpSpPr>
            <a:xfrm>
              <a:off x="120650" y="6299200"/>
              <a:ext cx="420688" cy="187326"/>
              <a:chOff x="120650" y="6299200"/>
              <a:chExt cx="420688" cy="187326"/>
            </a:xfrm>
            <a:grpFill/>
          </p:grpSpPr>
          <p:sp>
            <p:nvSpPr>
              <p:cNvPr id="10" name="Freeform 10">
                <a:extLst>
                  <a:ext uri="{FF2B5EF4-FFF2-40B4-BE49-F238E27FC236}">
                    <a16:creationId xmlns:a16="http://schemas.microsoft.com/office/drawing/2014/main" id="{06EFC5B2-01BF-4626-A8EB-D9A5E3164A9F}"/>
                  </a:ext>
                </a:extLst>
              </p:cNvPr>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dirty="0"/>
              </a:p>
            </p:txBody>
          </p:sp>
          <p:sp>
            <p:nvSpPr>
              <p:cNvPr id="11" name="Freeform 11">
                <a:extLst>
                  <a:ext uri="{FF2B5EF4-FFF2-40B4-BE49-F238E27FC236}">
                    <a16:creationId xmlns:a16="http://schemas.microsoft.com/office/drawing/2014/main" id="{0BAB24E2-60D0-43AF-9904-0B0412ABC7A4}"/>
                  </a:ext>
                </a:extLst>
              </p:cNvPr>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dirty="0"/>
              </a:p>
            </p:txBody>
          </p:sp>
          <p:sp>
            <p:nvSpPr>
              <p:cNvPr id="12" name="Freeform 12">
                <a:extLst>
                  <a:ext uri="{FF2B5EF4-FFF2-40B4-BE49-F238E27FC236}">
                    <a16:creationId xmlns:a16="http://schemas.microsoft.com/office/drawing/2014/main" id="{F3BDF452-B07D-4D9D-B248-84613A7A88C7}"/>
                  </a:ext>
                </a:extLst>
              </p:cNvPr>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dirty="0"/>
              </a:p>
            </p:txBody>
          </p:sp>
          <p:sp>
            <p:nvSpPr>
              <p:cNvPr id="13" name="Freeform 13">
                <a:extLst>
                  <a:ext uri="{FF2B5EF4-FFF2-40B4-BE49-F238E27FC236}">
                    <a16:creationId xmlns:a16="http://schemas.microsoft.com/office/drawing/2014/main" id="{A5622ED1-8589-4EBE-B3B8-664C679BB947}"/>
                  </a:ext>
                </a:extLst>
              </p:cNvPr>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dirty="0"/>
              </a:p>
            </p:txBody>
          </p:sp>
          <p:sp>
            <p:nvSpPr>
              <p:cNvPr id="14" name="Freeform 14">
                <a:extLst>
                  <a:ext uri="{FF2B5EF4-FFF2-40B4-BE49-F238E27FC236}">
                    <a16:creationId xmlns:a16="http://schemas.microsoft.com/office/drawing/2014/main" id="{3C867E30-3FCD-4027-A95C-1A9E4B425B6E}"/>
                  </a:ext>
                </a:extLst>
              </p:cNvPr>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dirty="0"/>
              </a:p>
            </p:txBody>
          </p:sp>
          <p:sp>
            <p:nvSpPr>
              <p:cNvPr id="15" name="Freeform 15">
                <a:extLst>
                  <a:ext uri="{FF2B5EF4-FFF2-40B4-BE49-F238E27FC236}">
                    <a16:creationId xmlns:a16="http://schemas.microsoft.com/office/drawing/2014/main" id="{C5378961-1D4F-475A-8850-408471405A34}"/>
                  </a:ext>
                </a:extLst>
              </p:cNvPr>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dirty="0"/>
              </a:p>
            </p:txBody>
          </p:sp>
          <p:sp>
            <p:nvSpPr>
              <p:cNvPr id="16" name="Freeform 16">
                <a:extLst>
                  <a:ext uri="{FF2B5EF4-FFF2-40B4-BE49-F238E27FC236}">
                    <a16:creationId xmlns:a16="http://schemas.microsoft.com/office/drawing/2014/main" id="{DC8312CB-24EF-40C6-83EA-00CB370FA5A5}"/>
                  </a:ext>
                </a:extLst>
              </p:cNvPr>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dirty="0"/>
              </a:p>
            </p:txBody>
          </p:sp>
          <p:sp>
            <p:nvSpPr>
              <p:cNvPr id="17" name="Freeform 17">
                <a:extLst>
                  <a:ext uri="{FF2B5EF4-FFF2-40B4-BE49-F238E27FC236}">
                    <a16:creationId xmlns:a16="http://schemas.microsoft.com/office/drawing/2014/main" id="{6A5E3DFA-4FD0-4754-919B-96AB7C5CEDA7}"/>
                  </a:ext>
                </a:extLst>
              </p:cNvPr>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dirty="0"/>
              </a:p>
            </p:txBody>
          </p:sp>
          <p:sp>
            <p:nvSpPr>
              <p:cNvPr id="18" name="Freeform 18">
                <a:extLst>
                  <a:ext uri="{FF2B5EF4-FFF2-40B4-BE49-F238E27FC236}">
                    <a16:creationId xmlns:a16="http://schemas.microsoft.com/office/drawing/2014/main" id="{2D68B34A-88B4-468A-B05A-21BB8394DB6D}"/>
                  </a:ext>
                </a:extLst>
              </p:cNvPr>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dirty="0"/>
              </a:p>
            </p:txBody>
          </p:sp>
          <p:sp>
            <p:nvSpPr>
              <p:cNvPr id="19" name="Freeform 19">
                <a:extLst>
                  <a:ext uri="{FF2B5EF4-FFF2-40B4-BE49-F238E27FC236}">
                    <a16:creationId xmlns:a16="http://schemas.microsoft.com/office/drawing/2014/main" id="{34292B59-80A1-4B59-A35A-060FF09DA4B2}"/>
                  </a:ext>
                </a:extLst>
              </p:cNvPr>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dirty="0"/>
              </a:p>
            </p:txBody>
          </p:sp>
        </p:grpSp>
      </p:grpSp>
    </p:spTree>
    <p:extLst>
      <p:ext uri="{BB962C8B-B14F-4D97-AF65-F5344CB8AC3E}">
        <p14:creationId xmlns:p14="http://schemas.microsoft.com/office/powerpoint/2010/main" val="4272129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8756"/>
          <a:stretch/>
        </p:blipFill>
        <p:spPr>
          <a:xfrm>
            <a:off x="0" y="-36574"/>
            <a:ext cx="12188825" cy="6601828"/>
          </a:xfrm>
          <a:prstGeom prst="rect">
            <a:avLst/>
          </a:prstGeom>
        </p:spPr>
      </p:pic>
      <p:sp>
        <p:nvSpPr>
          <p:cNvPr id="2" name="Title 1">
            <a:extLst>
              <a:ext uri="{FF2B5EF4-FFF2-40B4-BE49-F238E27FC236}">
                <a16:creationId xmlns:a16="http://schemas.microsoft.com/office/drawing/2014/main" id="{973151C5-06AE-4CE5-852D-14D196ADDA0D}"/>
              </a:ext>
            </a:extLst>
          </p:cNvPr>
          <p:cNvSpPr>
            <a:spLocks noGrp="1"/>
          </p:cNvSpPr>
          <p:nvPr>
            <p:ph type="title"/>
          </p:nvPr>
        </p:nvSpPr>
        <p:spPr>
          <a:xfrm>
            <a:off x="2210214" y="2788134"/>
            <a:ext cx="6155631" cy="1806588"/>
          </a:xfrm>
          <a:prstGeom prst="rect">
            <a:avLst/>
          </a:prstGeom>
        </p:spPr>
        <p:txBody>
          <a:bodyPr anchor="b"/>
          <a:lstStyle>
            <a:lvl1pPr>
              <a:defRPr sz="3199" b="0">
                <a:solidFill>
                  <a:schemeClr val="accent1">
                    <a:lumMod val="40000"/>
                    <a:lumOff val="60000"/>
                  </a:schemeClr>
                </a:solidFill>
                <a:latin typeface="+mj-lt"/>
              </a:defRPr>
            </a:lvl1pPr>
          </a:lstStyle>
          <a:p>
            <a:r>
              <a:rPr lang="en-US"/>
              <a:t>Click to edit Master title style</a:t>
            </a:r>
            <a:endParaRPr lang="en-US" dirty="0"/>
          </a:p>
        </p:txBody>
      </p:sp>
      <p:sp>
        <p:nvSpPr>
          <p:cNvPr id="16" name="Text Placeholder 2">
            <a:extLst>
              <a:ext uri="{FF2B5EF4-FFF2-40B4-BE49-F238E27FC236}">
                <a16:creationId xmlns:a16="http://schemas.microsoft.com/office/drawing/2014/main" id="{A85D4961-0727-49C0-A0A8-81B29D2F326A}"/>
              </a:ext>
            </a:extLst>
          </p:cNvPr>
          <p:cNvSpPr>
            <a:spLocks noGrp="1"/>
          </p:cNvSpPr>
          <p:nvPr>
            <p:ph type="body" idx="1" hasCustomPrompt="1"/>
          </p:nvPr>
        </p:nvSpPr>
        <p:spPr>
          <a:xfrm>
            <a:off x="2210212" y="4839956"/>
            <a:ext cx="6155631" cy="1230249"/>
          </a:xfrm>
        </p:spPr>
        <p:txBody>
          <a:bodyPr anchor="t"/>
          <a:lstStyle>
            <a:lvl1pPr marL="0" indent="0" algn="l">
              <a:buNone/>
              <a:defRPr sz="1600" b="0">
                <a:solidFill>
                  <a:schemeClr val="bg1"/>
                </a:solidFill>
                <a:latin typeface="+mj-lt"/>
              </a:defRPr>
            </a:lvl1pPr>
            <a:lvl2pPr marL="609418" indent="0">
              <a:buNone/>
              <a:defRPr sz="2399">
                <a:solidFill>
                  <a:schemeClr val="tx1">
                    <a:tint val="75000"/>
                  </a:schemeClr>
                </a:solidFill>
              </a:defRPr>
            </a:lvl2pPr>
            <a:lvl3pPr marL="1218835" indent="0">
              <a:buNone/>
              <a:defRPr sz="2133">
                <a:solidFill>
                  <a:schemeClr val="tx1">
                    <a:tint val="75000"/>
                  </a:schemeClr>
                </a:solidFill>
              </a:defRPr>
            </a:lvl3pPr>
            <a:lvl4pPr marL="1828252" indent="0">
              <a:buNone/>
              <a:defRPr sz="1866">
                <a:solidFill>
                  <a:schemeClr val="tx1">
                    <a:tint val="75000"/>
                  </a:schemeClr>
                </a:solidFill>
              </a:defRPr>
            </a:lvl4pPr>
            <a:lvl5pPr marL="2437669" indent="0">
              <a:buNone/>
              <a:defRPr sz="1866">
                <a:solidFill>
                  <a:schemeClr val="tx1">
                    <a:tint val="75000"/>
                  </a:schemeClr>
                </a:solidFill>
              </a:defRPr>
            </a:lvl5pPr>
            <a:lvl6pPr marL="3047086" indent="0">
              <a:buNone/>
              <a:defRPr sz="1866">
                <a:solidFill>
                  <a:schemeClr val="tx1">
                    <a:tint val="75000"/>
                  </a:schemeClr>
                </a:solidFill>
              </a:defRPr>
            </a:lvl6pPr>
            <a:lvl7pPr marL="3656504" indent="0">
              <a:buNone/>
              <a:defRPr sz="1866">
                <a:solidFill>
                  <a:schemeClr val="tx1">
                    <a:tint val="75000"/>
                  </a:schemeClr>
                </a:solidFill>
              </a:defRPr>
            </a:lvl7pPr>
            <a:lvl8pPr marL="4265920" indent="0">
              <a:buNone/>
              <a:defRPr sz="1866">
                <a:solidFill>
                  <a:schemeClr val="tx1">
                    <a:tint val="75000"/>
                  </a:schemeClr>
                </a:solidFill>
              </a:defRPr>
            </a:lvl8pPr>
            <a:lvl9pPr marL="4875338" indent="0">
              <a:buNone/>
              <a:defRPr sz="1866">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968" y="973568"/>
            <a:ext cx="5523137" cy="740293"/>
          </a:xfrm>
          <a:prstGeom prst="rect">
            <a:avLst/>
          </a:prstGeom>
        </p:spPr>
      </p:pic>
      <p:sp>
        <p:nvSpPr>
          <p:cNvPr id="8" name="Rectangle 7"/>
          <p:cNvSpPr/>
          <p:nvPr userDrawn="1"/>
        </p:nvSpPr>
        <p:spPr>
          <a:xfrm>
            <a:off x="0" y="6565252"/>
            <a:ext cx="12188825" cy="3657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886" tIns="60943" rIns="121886" bIns="60943" rtlCol="0" anchor="ctr"/>
          <a:lstStyle/>
          <a:p>
            <a:pPr algn="ctr"/>
            <a:endParaRPr lang="en-US" sz="2399" dirty="0"/>
          </a:p>
        </p:txBody>
      </p:sp>
      <p:sp>
        <p:nvSpPr>
          <p:cNvPr id="9" name="Rectangle 8"/>
          <p:cNvSpPr/>
          <p:nvPr userDrawn="1"/>
        </p:nvSpPr>
        <p:spPr>
          <a:xfrm>
            <a:off x="2313634" y="1766892"/>
            <a:ext cx="4723136" cy="492280"/>
          </a:xfrm>
          <a:prstGeom prst="rect">
            <a:avLst/>
          </a:prstGeom>
        </p:spPr>
        <p:txBody>
          <a:bodyPr wrap="square" lIns="0" tIns="60943" rIns="121886" bIns="60943">
            <a:spAutoFit/>
          </a:bodyPr>
          <a:lstStyle/>
          <a:p>
            <a:pPr defTabSz="1624632"/>
            <a:r>
              <a:rPr lang="en-US" sz="2399" b="0" kern="0" dirty="0">
                <a:solidFill>
                  <a:schemeClr val="bg2">
                    <a:lumMod val="60000"/>
                    <a:lumOff val="40000"/>
                  </a:schemeClr>
                </a:solidFill>
                <a:latin typeface="Arial" panose="020B0604020202020204" pitchFamily="34" charset="0"/>
                <a:cs typeface="Arial" panose="020B0604020202020204" pitchFamily="34" charset="0"/>
              </a:rPr>
              <a:t>ONCOLYTIC</a:t>
            </a:r>
            <a:r>
              <a:rPr lang="en-US" sz="2399" b="0" kern="0" baseline="0" dirty="0">
                <a:solidFill>
                  <a:schemeClr val="bg2">
                    <a:lumMod val="60000"/>
                    <a:lumOff val="40000"/>
                  </a:schemeClr>
                </a:solidFill>
                <a:latin typeface="Arial" panose="020B0604020202020204" pitchFamily="34" charset="0"/>
                <a:cs typeface="Arial" panose="020B0604020202020204" pitchFamily="34" charset="0"/>
              </a:rPr>
              <a:t> VIROTHERAPY</a:t>
            </a:r>
            <a:endParaRPr lang="en-US" sz="1333" b="0" kern="0" dirty="0">
              <a:solidFill>
                <a:schemeClr val="bg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633131"/>
      </p:ext>
    </p:extLst>
  </p:cSld>
  <p:clrMapOvr>
    <a:masterClrMapping/>
  </p:clrMapOvr>
  <p:extLst>
    <p:ext uri="{DCECCB84-F9BA-43D5-87BE-67443E8EF086}">
      <p15:sldGuideLst xmlns:p15="http://schemas.microsoft.com/office/powerpoint/2012/main">
        <p15:guide id="1" orient="horz" pos="12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600"/>
              </a:spcBef>
              <a:spcAft>
                <a:spcPts val="0"/>
              </a:spcAft>
              <a:defRPr/>
            </a:lvl1pPr>
            <a:lvl2pPr marL="457075" indent="-223777">
              <a:spcBef>
                <a:spcPts val="800"/>
              </a:spcBef>
              <a:spcAft>
                <a:spcPts val="0"/>
              </a:spcAft>
              <a:buFont typeface="Arial" panose="020B0604020202020204" pitchFamily="34" charset="0"/>
              <a:buChar char="–"/>
              <a:defRPr/>
            </a:lvl2pPr>
            <a:lvl3pPr>
              <a:spcBef>
                <a:spcPts val="800"/>
              </a:spcBef>
              <a:spcAft>
                <a:spcPts val="0"/>
              </a:spcAft>
              <a:defRPr/>
            </a:lvl3pPr>
            <a:lvl4pPr>
              <a:spcBef>
                <a:spcPts val="800"/>
              </a:spcBef>
              <a:spcAft>
                <a:spcPts val="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r>
              <a:rPr lang="en-US"/>
              <a:t>Confidential</a:t>
            </a:r>
            <a:endParaRPr lang="en-US" dirty="0"/>
          </a:p>
        </p:txBody>
      </p:sp>
      <p:sp>
        <p:nvSpPr>
          <p:cNvPr id="8" name="Title Placeholder 1">
            <a:extLst>
              <a:ext uri="{FF2B5EF4-FFF2-40B4-BE49-F238E27FC236}">
                <a16:creationId xmlns:a16="http://schemas.microsoft.com/office/drawing/2014/main" id="{A1F23670-E0C9-46DB-A9C6-56473171CBF3}"/>
              </a:ext>
            </a:extLst>
          </p:cNvPr>
          <p:cNvSpPr>
            <a:spLocks noGrp="1"/>
          </p:cNvSpPr>
          <p:nvPr>
            <p:ph type="title"/>
          </p:nvPr>
        </p:nvSpPr>
        <p:spPr>
          <a:xfrm>
            <a:off x="392115" y="181813"/>
            <a:ext cx="11196366" cy="793547"/>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11669799" y="6535037"/>
            <a:ext cx="374852" cy="245752"/>
          </a:xfrm>
          <a:prstGeom prst="rect">
            <a:avLst/>
          </a:prstGeom>
        </p:spPr>
        <p:txBody>
          <a:bodyPr vert="horz" lIns="0" tIns="0" rIns="0" bIns="0" rtlCol="0" anchor="t" anchorCtr="0">
            <a:noAutofit/>
          </a:bodyPr>
          <a:lstStyle>
            <a:lvl1pPr algn="r">
              <a:defRPr sz="1200" b="0">
                <a:solidFill>
                  <a:schemeClr val="bg1">
                    <a:lumMod val="65000"/>
                  </a:schemeClr>
                </a:solidFill>
              </a:defRPr>
            </a:lvl1pPr>
          </a:lstStyle>
          <a:p>
            <a:fld id="{99E3F173-A174-4574-BCC1-51BA43FA9E0A}" type="slidenum">
              <a:rPr lang="en-US" smtClean="0"/>
              <a:t>‹#›</a:t>
            </a:fld>
            <a:endParaRPr lang="en-US" dirty="0"/>
          </a:p>
        </p:txBody>
      </p:sp>
    </p:spTree>
    <p:extLst>
      <p:ext uri="{BB962C8B-B14F-4D97-AF65-F5344CB8AC3E}">
        <p14:creationId xmlns:p14="http://schemas.microsoft.com/office/powerpoint/2010/main" val="2408632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36" t="-633" r="-1212" b="16706"/>
          <a:stretch/>
        </p:blipFill>
        <p:spPr>
          <a:xfrm>
            <a:off x="-273394" y="-934340"/>
            <a:ext cx="12610307" cy="7469135"/>
          </a:xfrm>
          <a:prstGeom prst="rect">
            <a:avLst/>
          </a:prstGeom>
        </p:spPr>
      </p:pic>
      <p:sp>
        <p:nvSpPr>
          <p:cNvPr id="2" name="Title 1"/>
          <p:cNvSpPr>
            <a:spLocks noGrp="1"/>
          </p:cNvSpPr>
          <p:nvPr>
            <p:ph type="title" hasCustomPrompt="1"/>
          </p:nvPr>
        </p:nvSpPr>
        <p:spPr>
          <a:xfrm>
            <a:off x="6619471" y="4047984"/>
            <a:ext cx="5053520" cy="1241459"/>
          </a:xfrm>
          <a:prstGeom prst="rect">
            <a:avLst/>
          </a:prstGeom>
        </p:spPr>
        <p:txBody>
          <a:bodyPr anchor="b"/>
          <a:lstStyle>
            <a:lvl1pPr algn="l">
              <a:defRPr sz="2666" b="0" cap="none">
                <a:solidFill>
                  <a:schemeClr val="bg1"/>
                </a:solidFill>
              </a:defRPr>
            </a:lvl1pPr>
          </a:lstStyle>
          <a:p>
            <a:r>
              <a:rPr lang="en-US" dirty="0"/>
              <a:t>Click to Edit Master Title Style</a:t>
            </a:r>
          </a:p>
        </p:txBody>
      </p:sp>
      <p:sp>
        <p:nvSpPr>
          <p:cNvPr id="4" name="Rounded Rectangle 3"/>
          <p:cNvSpPr/>
          <p:nvPr userDrawn="1"/>
        </p:nvSpPr>
        <p:spPr>
          <a:xfrm>
            <a:off x="2" y="6534797"/>
            <a:ext cx="12188824" cy="60959"/>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886" tIns="60943" rIns="121886" bIns="60943" rtlCol="0" anchor="ctr"/>
          <a:lstStyle/>
          <a:p>
            <a:pPr algn="ctr"/>
            <a:endParaRPr lang="en-US" sz="2399" dirty="0"/>
          </a:p>
        </p:txBody>
      </p:sp>
    </p:spTree>
    <p:extLst>
      <p:ext uri="{BB962C8B-B14F-4D97-AF65-F5344CB8AC3E}">
        <p14:creationId xmlns:p14="http://schemas.microsoft.com/office/powerpoint/2010/main" val="2443241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91130" y="1526869"/>
            <a:ext cx="5129464" cy="4525963"/>
          </a:xfrm>
        </p:spPr>
        <p:txBody>
          <a:bodyPr/>
          <a:lstStyle>
            <a:lvl1pPr>
              <a:spcBef>
                <a:spcPts val="1600"/>
              </a:spcBef>
              <a:defRPr sz="2133"/>
            </a:lvl1pPr>
            <a:lvl2pPr>
              <a:spcBef>
                <a:spcPts val="800"/>
              </a:spcBef>
              <a:defRPr sz="1866"/>
            </a:lvl2pPr>
            <a:lvl3pPr marL="690373" indent="-233299">
              <a:spcBef>
                <a:spcPts val="800"/>
              </a:spcBef>
              <a:defRPr sz="1866"/>
            </a:lvl3pPr>
            <a:lvl4pPr marL="914149" indent="-223777">
              <a:spcBef>
                <a:spcPts val="800"/>
              </a:spcBef>
              <a:defRPr sz="1866"/>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206162" y="1526869"/>
            <a:ext cx="5136718" cy="4525963"/>
          </a:xfrm>
        </p:spPr>
        <p:txBody>
          <a:bodyPr/>
          <a:lstStyle>
            <a:lvl1pPr>
              <a:spcBef>
                <a:spcPts val="1600"/>
              </a:spcBef>
              <a:defRPr sz="2133"/>
            </a:lvl1pPr>
            <a:lvl2pPr marL="457075" indent="-223777">
              <a:spcBef>
                <a:spcPts val="800"/>
              </a:spcBef>
              <a:defRPr sz="1866"/>
            </a:lvl2pPr>
            <a:lvl3pPr>
              <a:spcBef>
                <a:spcPts val="800"/>
              </a:spcBef>
              <a:defRPr sz="1866"/>
            </a:lvl3pPr>
            <a:lvl4pPr marL="914149" indent="-223777">
              <a:spcBef>
                <a:spcPts val="800"/>
              </a:spcBef>
              <a:defRPr sz="1866"/>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Confidential</a:t>
            </a:r>
            <a:endParaRPr lang="en-US" dirty="0"/>
          </a:p>
        </p:txBody>
      </p:sp>
      <p:sp>
        <p:nvSpPr>
          <p:cNvPr id="7" name="Slide Number Placeholder 6"/>
          <p:cNvSpPr>
            <a:spLocks noGrp="1"/>
          </p:cNvSpPr>
          <p:nvPr>
            <p:ph type="sldNum" sz="quarter" idx="12"/>
          </p:nvPr>
        </p:nvSpPr>
        <p:spPr/>
        <p:txBody>
          <a:bodyPr/>
          <a:lstStyle/>
          <a:p>
            <a:fld id="{99E3F173-A174-4574-BCC1-51BA43FA9E0A}" type="slidenum">
              <a:rPr lang="en-US" smtClean="0"/>
              <a:t>‹#›</a:t>
            </a:fld>
            <a:endParaRPr lang="en-US" dirty="0"/>
          </a:p>
        </p:txBody>
      </p:sp>
      <p:sp>
        <p:nvSpPr>
          <p:cNvPr id="8" name="Title Placeholder 1">
            <a:extLst>
              <a:ext uri="{FF2B5EF4-FFF2-40B4-BE49-F238E27FC236}">
                <a16:creationId xmlns:a16="http://schemas.microsoft.com/office/drawing/2014/main" id="{5B79C976-55F7-44F8-AC69-B7946A18490A}"/>
              </a:ext>
            </a:extLst>
          </p:cNvPr>
          <p:cNvSpPr>
            <a:spLocks noGrp="1"/>
          </p:cNvSpPr>
          <p:nvPr>
            <p:ph type="title"/>
          </p:nvPr>
        </p:nvSpPr>
        <p:spPr>
          <a:xfrm>
            <a:off x="391130" y="181813"/>
            <a:ext cx="10969943" cy="793547"/>
          </a:xfrm>
          <a:prstGeom prst="rect">
            <a:avLst/>
          </a:prstGeom>
        </p:spPr>
        <p:txBody>
          <a:bodyPr vert="horz" lIns="0" tIns="0" rIns="0" bIns="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135466507"/>
      </p:ext>
    </p:extLst>
  </p:cSld>
  <p:clrMapOvr>
    <a:masterClrMapping/>
  </p:clrMapOvr>
  <p:extLst>
    <p:ext uri="{DCECCB84-F9BA-43D5-87BE-67443E8EF086}">
      <p15:sldGuideLst xmlns:p15="http://schemas.microsoft.com/office/powerpoint/2012/main">
        <p15:guide id="1" pos="2034">
          <p15:clr>
            <a:srgbClr val="FBAE40"/>
          </p15:clr>
        </p15:guide>
        <p15:guide id="2" pos="228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1130" y="1535113"/>
            <a:ext cx="5129464" cy="639763"/>
          </a:xfrm>
        </p:spPr>
        <p:txBody>
          <a:bodyPr anchor="b"/>
          <a:lstStyle>
            <a:lvl1pPr marL="0" indent="0">
              <a:buNone/>
              <a:defRPr sz="2133" b="1"/>
            </a:lvl1pPr>
            <a:lvl2pPr marL="609418" indent="0">
              <a:buNone/>
              <a:defRPr sz="2666" b="1"/>
            </a:lvl2pPr>
            <a:lvl3pPr marL="1218835" indent="0">
              <a:buNone/>
              <a:defRPr sz="2399" b="1"/>
            </a:lvl3pPr>
            <a:lvl4pPr marL="1828252" indent="0">
              <a:buNone/>
              <a:defRPr sz="2133" b="1"/>
            </a:lvl4pPr>
            <a:lvl5pPr marL="2437669" indent="0">
              <a:buNone/>
              <a:defRPr sz="2133" b="1"/>
            </a:lvl5pPr>
            <a:lvl6pPr marL="3047086" indent="0">
              <a:buNone/>
              <a:defRPr sz="2133" b="1"/>
            </a:lvl6pPr>
            <a:lvl7pPr marL="3656504" indent="0">
              <a:buNone/>
              <a:defRPr sz="2133" b="1"/>
            </a:lvl7pPr>
            <a:lvl8pPr marL="4265920" indent="0">
              <a:buNone/>
              <a:defRPr sz="2133" b="1"/>
            </a:lvl8pPr>
            <a:lvl9pPr marL="4875338" indent="0">
              <a:buNone/>
              <a:defRPr sz="2133" b="1"/>
            </a:lvl9pPr>
          </a:lstStyle>
          <a:p>
            <a:pPr lvl="0"/>
            <a:r>
              <a:rPr lang="en-US"/>
              <a:t>Click to edit Master text styles</a:t>
            </a:r>
          </a:p>
        </p:txBody>
      </p:sp>
      <p:sp>
        <p:nvSpPr>
          <p:cNvPr id="4" name="Content Placeholder 3"/>
          <p:cNvSpPr>
            <a:spLocks noGrp="1"/>
          </p:cNvSpPr>
          <p:nvPr>
            <p:ph sz="half" idx="2" hasCustomPrompt="1"/>
          </p:nvPr>
        </p:nvSpPr>
        <p:spPr>
          <a:xfrm>
            <a:off x="391130" y="2451373"/>
            <a:ext cx="5129464" cy="3674793"/>
          </a:xfrm>
        </p:spPr>
        <p:txBody>
          <a:bodyPr/>
          <a:lstStyle>
            <a:lvl1pPr>
              <a:spcBef>
                <a:spcPts val="1600"/>
              </a:spcBef>
              <a:defRPr sz="2133"/>
            </a:lvl1pPr>
            <a:lvl2pPr>
              <a:spcBef>
                <a:spcPts val="800"/>
              </a:spcBef>
              <a:defRPr sz="1866"/>
            </a:lvl2pPr>
            <a:lvl3pPr>
              <a:spcBef>
                <a:spcPts val="800"/>
              </a:spcBef>
              <a:defRPr sz="1866"/>
            </a:lvl3pPr>
            <a:lvl4pPr>
              <a:spcBef>
                <a:spcPts val="800"/>
              </a:spcBef>
              <a:defRPr sz="1866"/>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449923" y="1535113"/>
            <a:ext cx="5129465" cy="639763"/>
          </a:xfrm>
        </p:spPr>
        <p:txBody>
          <a:bodyPr anchor="b"/>
          <a:lstStyle>
            <a:lvl1pPr marL="0" indent="0">
              <a:buNone/>
              <a:defRPr sz="2133" b="1"/>
            </a:lvl1pPr>
            <a:lvl2pPr marL="609418" indent="0">
              <a:buNone/>
              <a:defRPr sz="2666" b="1"/>
            </a:lvl2pPr>
            <a:lvl3pPr marL="1218835" indent="0">
              <a:buNone/>
              <a:defRPr sz="2399" b="1"/>
            </a:lvl3pPr>
            <a:lvl4pPr marL="1828252" indent="0">
              <a:buNone/>
              <a:defRPr sz="2133" b="1"/>
            </a:lvl4pPr>
            <a:lvl5pPr marL="2437669" indent="0">
              <a:buNone/>
              <a:defRPr sz="2133" b="1"/>
            </a:lvl5pPr>
            <a:lvl6pPr marL="3047086" indent="0">
              <a:buNone/>
              <a:defRPr sz="2133" b="1"/>
            </a:lvl6pPr>
            <a:lvl7pPr marL="3656504" indent="0">
              <a:buNone/>
              <a:defRPr sz="2133" b="1"/>
            </a:lvl7pPr>
            <a:lvl8pPr marL="4265920" indent="0">
              <a:buNone/>
              <a:defRPr sz="2133" b="1"/>
            </a:lvl8pPr>
            <a:lvl9pPr marL="4875338" indent="0">
              <a:buNone/>
              <a:defRPr sz="2133" b="1"/>
            </a:lvl9pPr>
          </a:lstStyle>
          <a:p>
            <a:pPr lvl="0"/>
            <a:r>
              <a:rPr lang="en-US"/>
              <a:t>Click to edit Master text styles</a:t>
            </a:r>
          </a:p>
        </p:txBody>
      </p:sp>
      <p:sp>
        <p:nvSpPr>
          <p:cNvPr id="6" name="Content Placeholder 5"/>
          <p:cNvSpPr>
            <a:spLocks noGrp="1"/>
          </p:cNvSpPr>
          <p:nvPr>
            <p:ph sz="quarter" idx="4" hasCustomPrompt="1"/>
          </p:nvPr>
        </p:nvSpPr>
        <p:spPr>
          <a:xfrm>
            <a:off x="6222516" y="2451373"/>
            <a:ext cx="5129465" cy="3674793"/>
          </a:xfrm>
        </p:spPr>
        <p:txBody>
          <a:bodyPr/>
          <a:lstStyle>
            <a:lvl1pPr>
              <a:spcBef>
                <a:spcPts val="1600"/>
              </a:spcBef>
              <a:defRPr sz="2133"/>
            </a:lvl1pPr>
            <a:lvl2pPr>
              <a:spcBef>
                <a:spcPts val="800"/>
              </a:spcBef>
              <a:defRPr sz="1866"/>
            </a:lvl2pPr>
            <a:lvl3pPr>
              <a:spcBef>
                <a:spcPts val="800"/>
              </a:spcBef>
              <a:defRPr sz="1866"/>
            </a:lvl3pPr>
            <a:lvl4pPr>
              <a:spcBef>
                <a:spcPts val="800"/>
              </a:spcBef>
              <a:defRPr sz="1866"/>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7"/>
          <p:cNvSpPr>
            <a:spLocks noGrp="1"/>
          </p:cNvSpPr>
          <p:nvPr>
            <p:ph type="ftr" sz="quarter" idx="11"/>
          </p:nvPr>
        </p:nvSpPr>
        <p:spPr/>
        <p:txBody>
          <a:bodyPr/>
          <a:lstStyle/>
          <a:p>
            <a:r>
              <a:rPr lang="en-US"/>
              <a:t>Confidential</a:t>
            </a:r>
            <a:endParaRPr lang="en-US" dirty="0"/>
          </a:p>
        </p:txBody>
      </p:sp>
      <p:sp>
        <p:nvSpPr>
          <p:cNvPr id="9" name="Slide Number Placeholder 8"/>
          <p:cNvSpPr>
            <a:spLocks noGrp="1"/>
          </p:cNvSpPr>
          <p:nvPr>
            <p:ph type="sldNum" sz="quarter" idx="12"/>
          </p:nvPr>
        </p:nvSpPr>
        <p:spPr/>
        <p:txBody>
          <a:bodyPr/>
          <a:lstStyle/>
          <a:p>
            <a:fld id="{99E3F173-A174-4574-BCC1-51BA43FA9E0A}" type="slidenum">
              <a:rPr lang="en-US" smtClean="0"/>
              <a:t>‹#›</a:t>
            </a:fld>
            <a:endParaRPr lang="en-US" dirty="0"/>
          </a:p>
        </p:txBody>
      </p:sp>
      <p:sp>
        <p:nvSpPr>
          <p:cNvPr id="10" name="Title Placeholder 1">
            <a:extLst>
              <a:ext uri="{FF2B5EF4-FFF2-40B4-BE49-F238E27FC236}">
                <a16:creationId xmlns:a16="http://schemas.microsoft.com/office/drawing/2014/main" id="{29D51036-2946-42D2-824E-E5938237A02D}"/>
              </a:ext>
            </a:extLst>
          </p:cNvPr>
          <p:cNvSpPr>
            <a:spLocks noGrp="1"/>
          </p:cNvSpPr>
          <p:nvPr>
            <p:ph type="title"/>
          </p:nvPr>
        </p:nvSpPr>
        <p:spPr>
          <a:xfrm>
            <a:off x="391130" y="181813"/>
            <a:ext cx="10969943" cy="793547"/>
          </a:xfrm>
          <a:prstGeom prst="rect">
            <a:avLst/>
          </a:prstGeom>
        </p:spPr>
        <p:txBody>
          <a:bodyPr vert="horz" lIns="0" tIns="0" rIns="0" bIns="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2626389515"/>
      </p:ext>
    </p:extLst>
  </p:cSld>
  <p:clrMapOvr>
    <a:masterClrMapping/>
  </p:clrMapOvr>
  <p:extLst>
    <p:ext uri="{DCECCB84-F9BA-43D5-87BE-67443E8EF086}">
      <p15:sldGuideLst xmlns:p15="http://schemas.microsoft.com/office/powerpoint/2012/main">
        <p15:guide id="1" pos="2034">
          <p15:clr>
            <a:srgbClr val="FBAE40"/>
          </p15:clr>
        </p15:guide>
        <p15:guide id="2" pos="228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0226" y="181813"/>
            <a:ext cx="10969943" cy="793547"/>
          </a:xfrm>
          <a:prstGeom prst="rect">
            <a:avLst/>
          </a:prstGeom>
        </p:spPr>
        <p:txBody>
          <a:bodyPr anchor="ctr"/>
          <a:lstStyle>
            <a:lvl1pPr>
              <a:defRPr>
                <a:solidFill>
                  <a:schemeClr val="tx2"/>
                </a:solidFill>
              </a:defRPr>
            </a:lvl1pPr>
          </a:lstStyle>
          <a:p>
            <a:r>
              <a:rPr lang="en-US"/>
              <a:t>Click to edit Master title style</a:t>
            </a:r>
            <a:endParaRPr lang="en-US" dirty="0"/>
          </a:p>
        </p:txBody>
      </p:sp>
      <p:sp>
        <p:nvSpPr>
          <p:cNvPr id="10" name="Footer Placeholder 7">
            <a:extLst>
              <a:ext uri="{FF2B5EF4-FFF2-40B4-BE49-F238E27FC236}">
                <a16:creationId xmlns:a16="http://schemas.microsoft.com/office/drawing/2014/main" id="{7494A76F-1942-47A1-8EA6-76BDE4F53323}"/>
              </a:ext>
            </a:extLst>
          </p:cNvPr>
          <p:cNvSpPr>
            <a:spLocks noGrp="1"/>
          </p:cNvSpPr>
          <p:nvPr>
            <p:ph type="ftr" sz="quarter" idx="11"/>
          </p:nvPr>
        </p:nvSpPr>
        <p:spPr>
          <a:xfrm>
            <a:off x="609441" y="6385547"/>
            <a:ext cx="9408917" cy="277836"/>
          </a:xfrm>
        </p:spPr>
        <p:txBody>
          <a:bodyPr/>
          <a:lstStyle/>
          <a:p>
            <a:r>
              <a:rPr lang="en-US"/>
              <a:t>Confidential</a:t>
            </a:r>
            <a:endParaRPr lang="en-US" dirty="0"/>
          </a:p>
        </p:txBody>
      </p:sp>
      <p:sp>
        <p:nvSpPr>
          <p:cNvPr id="5" name="Slide Number Placeholder 5"/>
          <p:cNvSpPr>
            <a:spLocks noGrp="1"/>
          </p:cNvSpPr>
          <p:nvPr>
            <p:ph type="sldNum" sz="quarter" idx="4"/>
          </p:nvPr>
        </p:nvSpPr>
        <p:spPr>
          <a:xfrm>
            <a:off x="11669799" y="6535037"/>
            <a:ext cx="374852" cy="245752"/>
          </a:xfrm>
          <a:prstGeom prst="rect">
            <a:avLst/>
          </a:prstGeom>
        </p:spPr>
        <p:txBody>
          <a:bodyPr vert="horz" lIns="0" tIns="0" rIns="0" bIns="0" rtlCol="0" anchor="t" anchorCtr="0">
            <a:noAutofit/>
          </a:bodyPr>
          <a:lstStyle>
            <a:lvl1pPr algn="r">
              <a:defRPr sz="1200" b="0">
                <a:solidFill>
                  <a:schemeClr val="bg1">
                    <a:lumMod val="65000"/>
                  </a:schemeClr>
                </a:solidFill>
              </a:defRPr>
            </a:lvl1pPr>
          </a:lstStyle>
          <a:p>
            <a:fld id="{99E3F173-A174-4574-BCC1-51BA43FA9E0A}" type="slidenum">
              <a:rPr lang="en-US" smtClean="0"/>
              <a:t>‹#›</a:t>
            </a:fld>
            <a:endParaRPr lang="en-US" dirty="0"/>
          </a:p>
        </p:txBody>
      </p:sp>
    </p:spTree>
    <p:extLst>
      <p:ext uri="{BB962C8B-B14F-4D97-AF65-F5344CB8AC3E}">
        <p14:creationId xmlns:p14="http://schemas.microsoft.com/office/powerpoint/2010/main" val="1291746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162" y="609600"/>
            <a:ext cx="10360501" cy="1143000"/>
          </a:xfrm>
        </p:spPr>
        <p:txBody>
          <a:bodyPr/>
          <a:lstStyle/>
          <a:p>
            <a:r>
              <a:rPr lang="en-US"/>
              <a:t>Click to edit Master title style</a:t>
            </a:r>
          </a:p>
        </p:txBody>
      </p:sp>
      <p:sp>
        <p:nvSpPr>
          <p:cNvPr id="3" name="Text Placeholder 2"/>
          <p:cNvSpPr>
            <a:spLocks noGrp="1"/>
          </p:cNvSpPr>
          <p:nvPr>
            <p:ph type="body" sz="half" idx="1"/>
          </p:nvPr>
        </p:nvSpPr>
        <p:spPr>
          <a:xfrm>
            <a:off x="914162" y="1981200"/>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5986" y="1981200"/>
            <a:ext cx="5078677" cy="4114800"/>
          </a:xfrm>
        </p:spPr>
        <p:txBody>
          <a:bodyPr/>
          <a:lstStyle/>
          <a:p>
            <a:r>
              <a:rPr lang="en-US"/>
              <a:t>Click icon to add online image</a:t>
            </a:r>
            <a:endParaRPr lang="en-US" dirty="0"/>
          </a:p>
        </p:txBody>
      </p:sp>
      <p:sp>
        <p:nvSpPr>
          <p:cNvPr id="5" name="Date Placeholder 4"/>
          <p:cNvSpPr>
            <a:spLocks noGrp="1"/>
          </p:cNvSpPr>
          <p:nvPr>
            <p:ph type="dt" sz="half" idx="10"/>
          </p:nvPr>
        </p:nvSpPr>
        <p:spPr>
          <a:xfrm>
            <a:off x="914162" y="6248400"/>
            <a:ext cx="2539339" cy="457200"/>
          </a:xfrm>
          <a:prstGeom prst="rect">
            <a:avLst/>
          </a:prstGeom>
        </p:spPr>
        <p:txBody>
          <a:bodyPr lIns="68579" tIns="34289" rIns="68579" bIns="34289"/>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r>
              <a:rPr lang="en-US">
                <a:solidFill>
                  <a:srgbClr val="000000"/>
                </a:solidFill>
              </a:rPr>
              <a:t>Confidential</a:t>
            </a:r>
            <a:endParaRPr lang="en-US" dirty="0">
              <a:solidFill>
                <a:srgbClr val="000000"/>
              </a:solidFill>
            </a:endParaRPr>
          </a:p>
        </p:txBody>
      </p:sp>
      <p:sp>
        <p:nvSpPr>
          <p:cNvPr id="7" name="Slide Number Placeholder 6"/>
          <p:cNvSpPr>
            <a:spLocks noGrp="1"/>
          </p:cNvSpPr>
          <p:nvPr>
            <p:ph type="sldNum" sz="quarter" idx="12"/>
          </p:nvPr>
        </p:nvSpPr>
        <p:spPr>
          <a:xfrm>
            <a:off x="8735324" y="6248400"/>
            <a:ext cx="2539339" cy="457200"/>
          </a:xfrm>
        </p:spPr>
        <p:txBody>
          <a:bodyPr/>
          <a:lstStyle>
            <a:lvl1pPr>
              <a:defRPr/>
            </a:lvl1pPr>
          </a:lstStyle>
          <a:p>
            <a:fld id="{F7E6BC1A-D9F0-4547-95B6-8D06DCFC9AA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5085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xfrm>
            <a:off x="304720" y="6553200"/>
            <a:ext cx="2539339" cy="152400"/>
          </a:xfrm>
          <a:prstGeom prst="rect">
            <a:avLst/>
          </a:prstGeom>
        </p:spPr>
        <p:txBody>
          <a:bodyPr lIns="91438" tIns="45719" rIns="91438" bIns="45719"/>
          <a:lstStyle>
            <a:lvl1pPr>
              <a:defRPr/>
            </a:lvl1pPr>
          </a:lstStyle>
          <a:p>
            <a:pPr>
              <a:defRPr/>
            </a:pPr>
            <a:endParaRPr lang="en-US">
              <a:solidFill>
                <a:prstClr val="black"/>
              </a:solidFill>
            </a:endParaRPr>
          </a:p>
        </p:txBody>
      </p:sp>
      <p:sp>
        <p:nvSpPr>
          <p:cNvPr id="3" name="Rectangle 36"/>
          <p:cNvSpPr>
            <a:spLocks noGrp="1" noChangeArrowheads="1"/>
          </p:cNvSpPr>
          <p:nvPr>
            <p:ph type="ftr" sz="quarter" idx="11"/>
          </p:nvPr>
        </p:nvSpPr>
        <p:spPr/>
        <p:txBody>
          <a:bodyPr/>
          <a:lstStyle>
            <a:lvl1pPr>
              <a:defRPr/>
            </a:lvl1pPr>
          </a:lstStyle>
          <a:p>
            <a:pPr>
              <a:defRPr/>
            </a:pPr>
            <a:r>
              <a:rPr lang="en-US">
                <a:solidFill>
                  <a:prstClr val="white">
                    <a:lumMod val="65000"/>
                  </a:prstClr>
                </a:solidFill>
              </a:rPr>
              <a:t>Confidential</a:t>
            </a:r>
          </a:p>
        </p:txBody>
      </p:sp>
    </p:spTree>
    <p:extLst>
      <p:ext uri="{BB962C8B-B14F-4D97-AF65-F5344CB8AC3E}">
        <p14:creationId xmlns:p14="http://schemas.microsoft.com/office/powerpoint/2010/main" val="23425668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8756"/>
          <a:stretch/>
        </p:blipFill>
        <p:spPr>
          <a:xfrm>
            <a:off x="0" y="-36574"/>
            <a:ext cx="12188825" cy="6601828"/>
          </a:xfrm>
          <a:prstGeom prst="rect">
            <a:avLst/>
          </a:prstGeom>
        </p:spPr>
      </p:pic>
      <p:sp>
        <p:nvSpPr>
          <p:cNvPr id="2" name="Title 1">
            <a:extLst>
              <a:ext uri="{FF2B5EF4-FFF2-40B4-BE49-F238E27FC236}">
                <a16:creationId xmlns:a16="http://schemas.microsoft.com/office/drawing/2014/main" id="{973151C5-06AE-4CE5-852D-14D196ADDA0D}"/>
              </a:ext>
            </a:extLst>
          </p:cNvPr>
          <p:cNvSpPr>
            <a:spLocks noGrp="1"/>
          </p:cNvSpPr>
          <p:nvPr>
            <p:ph type="title"/>
          </p:nvPr>
        </p:nvSpPr>
        <p:spPr>
          <a:xfrm>
            <a:off x="2210215" y="2788135"/>
            <a:ext cx="6155632" cy="1806588"/>
          </a:xfrm>
          <a:prstGeom prst="rect">
            <a:avLst/>
          </a:prstGeom>
        </p:spPr>
        <p:txBody>
          <a:bodyPr anchor="b"/>
          <a:lstStyle>
            <a:lvl1pPr>
              <a:defRPr sz="2400" b="0">
                <a:solidFill>
                  <a:schemeClr val="accent1">
                    <a:lumMod val="40000"/>
                    <a:lumOff val="60000"/>
                  </a:schemeClr>
                </a:solidFill>
                <a:latin typeface="+mj-lt"/>
              </a:defRPr>
            </a:lvl1pPr>
          </a:lstStyle>
          <a:p>
            <a:r>
              <a:rPr lang="en-US"/>
              <a:t>Click to edit Master title style</a:t>
            </a:r>
            <a:endParaRPr lang="en-US" dirty="0"/>
          </a:p>
        </p:txBody>
      </p:sp>
      <p:sp>
        <p:nvSpPr>
          <p:cNvPr id="16" name="Text Placeholder 2">
            <a:extLst>
              <a:ext uri="{FF2B5EF4-FFF2-40B4-BE49-F238E27FC236}">
                <a16:creationId xmlns:a16="http://schemas.microsoft.com/office/drawing/2014/main" id="{A85D4961-0727-49C0-A0A8-81B29D2F326A}"/>
              </a:ext>
            </a:extLst>
          </p:cNvPr>
          <p:cNvSpPr>
            <a:spLocks noGrp="1"/>
          </p:cNvSpPr>
          <p:nvPr>
            <p:ph type="body" idx="1" hasCustomPrompt="1"/>
          </p:nvPr>
        </p:nvSpPr>
        <p:spPr>
          <a:xfrm>
            <a:off x="2210213" y="4839956"/>
            <a:ext cx="6155632" cy="1230249"/>
          </a:xfrm>
        </p:spPr>
        <p:txBody>
          <a:bodyPr anchor="t"/>
          <a:lstStyle>
            <a:lvl1pPr marL="0" indent="0" algn="l">
              <a:buNone/>
              <a:defRPr sz="1200" b="0">
                <a:solidFill>
                  <a:schemeClr val="bg1"/>
                </a:solidFill>
                <a:latin typeface="+mj-lt"/>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968" y="973568"/>
            <a:ext cx="5523137" cy="740293"/>
          </a:xfrm>
          <a:prstGeom prst="rect">
            <a:avLst/>
          </a:prstGeom>
        </p:spPr>
      </p:pic>
      <p:sp>
        <p:nvSpPr>
          <p:cNvPr id="8" name="Rectangle 7"/>
          <p:cNvSpPr/>
          <p:nvPr userDrawn="1"/>
        </p:nvSpPr>
        <p:spPr>
          <a:xfrm>
            <a:off x="0" y="6565252"/>
            <a:ext cx="12188825" cy="3657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n-US" sz="3200" dirty="0"/>
          </a:p>
        </p:txBody>
      </p:sp>
      <p:sp>
        <p:nvSpPr>
          <p:cNvPr id="9" name="Rectangle 8"/>
          <p:cNvSpPr/>
          <p:nvPr userDrawn="1"/>
        </p:nvSpPr>
        <p:spPr>
          <a:xfrm>
            <a:off x="2313634" y="1766892"/>
            <a:ext cx="4723136" cy="369330"/>
          </a:xfrm>
          <a:prstGeom prst="rect">
            <a:avLst/>
          </a:prstGeom>
        </p:spPr>
        <p:txBody>
          <a:bodyPr wrap="square" lIns="0" tIns="45719" rIns="91439" bIns="45719">
            <a:spAutoFit/>
          </a:bodyPr>
          <a:lstStyle/>
          <a:p>
            <a:pPr defTabSz="1218748"/>
            <a:r>
              <a:rPr lang="en-US" sz="1800" b="0" kern="0" dirty="0">
                <a:solidFill>
                  <a:schemeClr val="bg2">
                    <a:lumMod val="60000"/>
                    <a:lumOff val="40000"/>
                  </a:schemeClr>
                </a:solidFill>
                <a:latin typeface="Arial" panose="020B0604020202020204" pitchFamily="34" charset="0"/>
                <a:cs typeface="Arial" panose="020B0604020202020204" pitchFamily="34" charset="0"/>
              </a:rPr>
              <a:t>ONCOLYTIC</a:t>
            </a:r>
            <a:r>
              <a:rPr lang="en-US" sz="1800" b="0" kern="0" baseline="0" dirty="0">
                <a:solidFill>
                  <a:schemeClr val="bg2">
                    <a:lumMod val="60000"/>
                    <a:lumOff val="40000"/>
                  </a:schemeClr>
                </a:solidFill>
                <a:latin typeface="Arial" panose="020B0604020202020204" pitchFamily="34" charset="0"/>
                <a:cs typeface="Arial" panose="020B0604020202020204" pitchFamily="34" charset="0"/>
              </a:rPr>
              <a:t> VIROTHERAPY</a:t>
            </a:r>
            <a:endParaRPr lang="en-US" sz="1000" b="0" kern="0" dirty="0">
              <a:solidFill>
                <a:schemeClr val="bg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400263"/>
      </p:ext>
    </p:extLst>
  </p:cSld>
  <p:clrMapOvr>
    <a:masterClrMapping/>
  </p:clrMapOvr>
  <p:extLst>
    <p:ext uri="{DCECCB84-F9BA-43D5-87BE-67443E8EF086}">
      <p15:sldGuideLst xmlns:p15="http://schemas.microsoft.com/office/powerpoint/2012/main">
        <p15:guide id="1" orient="horz" pos="123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200"/>
              </a:spcBef>
              <a:spcAft>
                <a:spcPts val="0"/>
              </a:spcAft>
              <a:defRPr/>
            </a:lvl1pPr>
            <a:lvl2pPr marL="342883" indent="-167870">
              <a:spcBef>
                <a:spcPts val="600"/>
              </a:spcBef>
              <a:spcAft>
                <a:spcPts val="0"/>
              </a:spcAft>
              <a:buFont typeface="Arial" panose="020B0604020202020204" pitchFamily="34" charset="0"/>
              <a:buChar char="–"/>
              <a:defRPr/>
            </a:lvl2pPr>
            <a:lvl3pPr>
              <a:spcBef>
                <a:spcPts val="600"/>
              </a:spcBef>
              <a:spcAft>
                <a:spcPts val="0"/>
              </a:spcAft>
              <a:defRPr/>
            </a:lvl3pPr>
            <a:lvl4pPr>
              <a:spcBef>
                <a:spcPts val="600"/>
              </a:spcBef>
              <a:spcAft>
                <a:spcPts val="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p:txBody>
          <a:bodyPr/>
          <a:lstStyle>
            <a:lvl1pPr algn="r">
              <a:defRPr/>
            </a:lvl1pPr>
          </a:lstStyle>
          <a:p>
            <a:r>
              <a:rPr lang="en-US" dirty="0"/>
              <a:t>Confidential</a:t>
            </a:r>
          </a:p>
        </p:txBody>
      </p:sp>
      <p:sp>
        <p:nvSpPr>
          <p:cNvPr id="8" name="Title Placeholder 1">
            <a:extLst>
              <a:ext uri="{FF2B5EF4-FFF2-40B4-BE49-F238E27FC236}">
                <a16:creationId xmlns:a16="http://schemas.microsoft.com/office/drawing/2014/main" id="{A1F23670-E0C9-46DB-A9C6-56473171CBF3}"/>
              </a:ext>
            </a:extLst>
          </p:cNvPr>
          <p:cNvSpPr>
            <a:spLocks noGrp="1"/>
          </p:cNvSpPr>
          <p:nvPr>
            <p:ph type="title"/>
          </p:nvPr>
        </p:nvSpPr>
        <p:spPr>
          <a:xfrm>
            <a:off x="392116" y="181813"/>
            <a:ext cx="11196367" cy="793547"/>
          </a:xfrm>
          <a:prstGeom prst="rect">
            <a:avLst/>
          </a:prstGeom>
        </p:spPr>
        <p:txBody>
          <a:bodyPr vert="horz" lIns="0" tIns="0" rIns="0" bIns="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117033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D3B7-71FA-4F3C-B6F3-DE276D1FA150}"/>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FAB00203-2A1B-4D8C-A7AE-17BCF3D1DFAA}"/>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044675-4410-4450-B2AE-9BABC7F285CE}"/>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5" name="Footer Placeholder 4">
            <a:extLst>
              <a:ext uri="{FF2B5EF4-FFF2-40B4-BE49-F238E27FC236}">
                <a16:creationId xmlns:a16="http://schemas.microsoft.com/office/drawing/2014/main" id="{AC0EEDCC-B723-4773-8F40-1272F9A2E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93941-C3F3-4F1C-B836-AD0308BC7095}"/>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3086843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36" t="-633" r="-1212" b="16706"/>
          <a:stretch/>
        </p:blipFill>
        <p:spPr>
          <a:xfrm>
            <a:off x="-273395" y="-934340"/>
            <a:ext cx="12610308" cy="7469135"/>
          </a:xfrm>
          <a:prstGeom prst="rect">
            <a:avLst/>
          </a:prstGeom>
        </p:spPr>
      </p:pic>
      <p:sp>
        <p:nvSpPr>
          <p:cNvPr id="2" name="Title 1"/>
          <p:cNvSpPr>
            <a:spLocks noGrp="1"/>
          </p:cNvSpPr>
          <p:nvPr>
            <p:ph type="title" hasCustomPrompt="1"/>
          </p:nvPr>
        </p:nvSpPr>
        <p:spPr>
          <a:xfrm>
            <a:off x="6619473" y="4047984"/>
            <a:ext cx="5053519" cy="1241459"/>
          </a:xfrm>
          <a:prstGeom prst="rect">
            <a:avLst/>
          </a:prstGeom>
        </p:spPr>
        <p:txBody>
          <a:bodyPr anchor="b"/>
          <a:lstStyle>
            <a:lvl1pPr algn="l">
              <a:defRPr sz="2000" b="0" cap="none">
                <a:solidFill>
                  <a:schemeClr val="bg1"/>
                </a:solidFill>
              </a:defRPr>
            </a:lvl1pPr>
          </a:lstStyle>
          <a:p>
            <a:r>
              <a:rPr lang="en-US" dirty="0"/>
              <a:t>Click to Edit Master Title Style</a:t>
            </a:r>
          </a:p>
        </p:txBody>
      </p:sp>
      <p:sp>
        <p:nvSpPr>
          <p:cNvPr id="4" name="Rounded Rectangle 3"/>
          <p:cNvSpPr/>
          <p:nvPr userDrawn="1"/>
        </p:nvSpPr>
        <p:spPr>
          <a:xfrm>
            <a:off x="3" y="6534798"/>
            <a:ext cx="12188823" cy="60959"/>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n-US" sz="3200" dirty="0"/>
          </a:p>
        </p:txBody>
      </p:sp>
    </p:spTree>
    <p:extLst>
      <p:ext uri="{BB962C8B-B14F-4D97-AF65-F5344CB8AC3E}">
        <p14:creationId xmlns:p14="http://schemas.microsoft.com/office/powerpoint/2010/main" val="1380433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91131" y="1526869"/>
            <a:ext cx="5129464" cy="4525963"/>
          </a:xfrm>
        </p:spPr>
        <p:txBody>
          <a:bodyPr/>
          <a:lstStyle>
            <a:lvl1pPr>
              <a:spcBef>
                <a:spcPts val="1200"/>
              </a:spcBef>
              <a:defRPr sz="1600"/>
            </a:lvl1pPr>
            <a:lvl2pPr>
              <a:spcBef>
                <a:spcPts val="600"/>
              </a:spcBef>
              <a:defRPr sz="1400"/>
            </a:lvl2pPr>
            <a:lvl3pPr marL="517896" indent="-175014">
              <a:spcBef>
                <a:spcPts val="600"/>
              </a:spcBef>
              <a:defRPr sz="1400"/>
            </a:lvl3pPr>
            <a:lvl4pPr marL="685766" indent="-167870">
              <a:spcBef>
                <a:spcPts val="600"/>
              </a:spcBef>
              <a:defRPr sz="14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206162" y="1526869"/>
            <a:ext cx="5136719" cy="4525963"/>
          </a:xfrm>
        </p:spPr>
        <p:txBody>
          <a:bodyPr/>
          <a:lstStyle>
            <a:lvl1pPr>
              <a:spcBef>
                <a:spcPts val="1200"/>
              </a:spcBef>
              <a:defRPr sz="1600"/>
            </a:lvl1pPr>
            <a:lvl2pPr marL="342883" indent="-167870">
              <a:spcBef>
                <a:spcPts val="600"/>
              </a:spcBef>
              <a:defRPr sz="1400"/>
            </a:lvl2pPr>
            <a:lvl3pPr>
              <a:spcBef>
                <a:spcPts val="600"/>
              </a:spcBef>
              <a:defRPr sz="1400"/>
            </a:lvl3pPr>
            <a:lvl4pPr marL="685766" indent="-167870">
              <a:spcBef>
                <a:spcPts val="600"/>
              </a:spcBef>
              <a:defRPr sz="14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11"/>
          </p:nvPr>
        </p:nvSpPr>
        <p:spPr/>
        <p:txBody>
          <a:bodyPr/>
          <a:lstStyle/>
          <a:p>
            <a:r>
              <a:rPr lang="en-US"/>
              <a:t>Confidential</a:t>
            </a:r>
            <a:endParaRPr lang="en-US" dirty="0"/>
          </a:p>
        </p:txBody>
      </p:sp>
      <p:sp>
        <p:nvSpPr>
          <p:cNvPr id="8" name="Title Placeholder 1">
            <a:extLst>
              <a:ext uri="{FF2B5EF4-FFF2-40B4-BE49-F238E27FC236}">
                <a16:creationId xmlns:a16="http://schemas.microsoft.com/office/drawing/2014/main" id="{5B79C976-55F7-44F8-AC69-B7946A18490A}"/>
              </a:ext>
            </a:extLst>
          </p:cNvPr>
          <p:cNvSpPr>
            <a:spLocks noGrp="1"/>
          </p:cNvSpPr>
          <p:nvPr>
            <p:ph type="title"/>
          </p:nvPr>
        </p:nvSpPr>
        <p:spPr>
          <a:xfrm>
            <a:off x="391130" y="181813"/>
            <a:ext cx="10969943" cy="793547"/>
          </a:xfrm>
          <a:prstGeom prst="rect">
            <a:avLst/>
          </a:prstGeom>
        </p:spPr>
        <p:txBody>
          <a:bodyPr vert="horz" lIns="0" tIns="0" rIns="0" bIns="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3213936808"/>
      </p:ext>
    </p:extLst>
  </p:cSld>
  <p:clrMapOvr>
    <a:masterClrMapping/>
  </p:clrMapOvr>
  <p:extLst>
    <p:ext uri="{DCECCB84-F9BA-43D5-87BE-67443E8EF086}">
      <p15:sldGuideLst xmlns:p15="http://schemas.microsoft.com/office/powerpoint/2012/main">
        <p15:guide id="1" pos="2034">
          <p15:clr>
            <a:srgbClr val="FBAE40"/>
          </p15:clr>
        </p15:guide>
        <p15:guide id="2" pos="228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1131" y="1535113"/>
            <a:ext cx="5129464" cy="639763"/>
          </a:xfrm>
        </p:spPr>
        <p:txBody>
          <a:bodyPr anchor="b"/>
          <a:lstStyle>
            <a:lvl1pPr marL="0" indent="0">
              <a:buNone/>
              <a:defRPr sz="16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5"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391131" y="2451374"/>
            <a:ext cx="5129464" cy="3674793"/>
          </a:xfrm>
        </p:spPr>
        <p:txBody>
          <a:bodyPr/>
          <a:lstStyle>
            <a:lvl1pPr>
              <a:spcBef>
                <a:spcPts val="1200"/>
              </a:spcBef>
              <a:defRPr sz="1600"/>
            </a:lvl1pPr>
            <a:lvl2pPr>
              <a:spcBef>
                <a:spcPts val="600"/>
              </a:spcBef>
              <a:defRPr sz="1400"/>
            </a:lvl2pPr>
            <a:lvl3pPr>
              <a:spcBef>
                <a:spcPts val="600"/>
              </a:spcBef>
              <a:defRPr sz="1400"/>
            </a:lvl3pPr>
            <a:lvl4pPr>
              <a:spcBef>
                <a:spcPts val="600"/>
              </a:spcBef>
              <a:defRPr sz="14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449923" y="1535113"/>
            <a:ext cx="5129466" cy="639763"/>
          </a:xfrm>
        </p:spPr>
        <p:txBody>
          <a:bodyPr anchor="b"/>
          <a:lstStyle>
            <a:lvl1pPr marL="0" indent="0">
              <a:buNone/>
              <a:defRPr sz="16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5"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22516" y="2451374"/>
            <a:ext cx="5129466" cy="3674793"/>
          </a:xfrm>
        </p:spPr>
        <p:txBody>
          <a:bodyPr/>
          <a:lstStyle>
            <a:lvl1pPr>
              <a:spcBef>
                <a:spcPts val="1200"/>
              </a:spcBef>
              <a:defRPr sz="1600"/>
            </a:lvl1pPr>
            <a:lvl2pPr>
              <a:spcBef>
                <a:spcPts val="600"/>
              </a:spcBef>
              <a:defRPr sz="1400"/>
            </a:lvl2pPr>
            <a:lvl3pPr>
              <a:spcBef>
                <a:spcPts val="600"/>
              </a:spcBef>
              <a:defRPr sz="1400"/>
            </a:lvl3pPr>
            <a:lvl4pPr>
              <a:spcBef>
                <a:spcPts val="600"/>
              </a:spcBef>
              <a:defRPr sz="14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7"/>
          <p:cNvSpPr>
            <a:spLocks noGrp="1"/>
          </p:cNvSpPr>
          <p:nvPr>
            <p:ph type="ftr" sz="quarter" idx="11"/>
          </p:nvPr>
        </p:nvSpPr>
        <p:spPr/>
        <p:txBody>
          <a:bodyPr/>
          <a:lstStyle/>
          <a:p>
            <a:r>
              <a:rPr lang="en-US"/>
              <a:t>Confidential</a:t>
            </a:r>
            <a:endParaRPr lang="en-US" dirty="0"/>
          </a:p>
        </p:txBody>
      </p:sp>
      <p:sp>
        <p:nvSpPr>
          <p:cNvPr id="10" name="Title Placeholder 1">
            <a:extLst>
              <a:ext uri="{FF2B5EF4-FFF2-40B4-BE49-F238E27FC236}">
                <a16:creationId xmlns:a16="http://schemas.microsoft.com/office/drawing/2014/main" id="{29D51036-2946-42D2-824E-E5938237A02D}"/>
              </a:ext>
            </a:extLst>
          </p:cNvPr>
          <p:cNvSpPr>
            <a:spLocks noGrp="1"/>
          </p:cNvSpPr>
          <p:nvPr>
            <p:ph type="title"/>
          </p:nvPr>
        </p:nvSpPr>
        <p:spPr>
          <a:xfrm>
            <a:off x="391130" y="181813"/>
            <a:ext cx="10969943" cy="793547"/>
          </a:xfrm>
          <a:prstGeom prst="rect">
            <a:avLst/>
          </a:prstGeom>
        </p:spPr>
        <p:txBody>
          <a:bodyPr vert="horz" lIns="0" tIns="0" rIns="0" bIns="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2731087145"/>
      </p:ext>
    </p:extLst>
  </p:cSld>
  <p:clrMapOvr>
    <a:masterClrMapping/>
  </p:clrMapOvr>
  <p:extLst>
    <p:ext uri="{DCECCB84-F9BA-43D5-87BE-67443E8EF086}">
      <p15:sldGuideLst xmlns:p15="http://schemas.microsoft.com/office/powerpoint/2012/main">
        <p15:guide id="1" pos="2034">
          <p15:clr>
            <a:srgbClr val="FBAE40"/>
          </p15:clr>
        </p15:guide>
        <p15:guide id="2" pos="228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0226" y="181813"/>
            <a:ext cx="10969943" cy="793547"/>
          </a:xfrm>
          <a:prstGeom prst="rect">
            <a:avLst/>
          </a:prstGeom>
        </p:spPr>
        <p:txBody>
          <a:bodyPr anchor="ctr"/>
          <a:lstStyle>
            <a:lvl1pPr>
              <a:defRPr>
                <a:solidFill>
                  <a:schemeClr val="tx2"/>
                </a:solidFill>
              </a:defRPr>
            </a:lvl1pPr>
          </a:lstStyle>
          <a:p>
            <a:r>
              <a:rPr lang="en-US"/>
              <a:t>Click to edit Master title style</a:t>
            </a:r>
            <a:endParaRPr lang="en-US" dirty="0"/>
          </a:p>
        </p:txBody>
      </p:sp>
      <p:sp>
        <p:nvSpPr>
          <p:cNvPr id="10" name="Footer Placeholder 7">
            <a:extLst>
              <a:ext uri="{FF2B5EF4-FFF2-40B4-BE49-F238E27FC236}">
                <a16:creationId xmlns:a16="http://schemas.microsoft.com/office/drawing/2014/main" id="{7494A76F-1942-47A1-8EA6-76BDE4F53323}"/>
              </a:ext>
            </a:extLst>
          </p:cNvPr>
          <p:cNvSpPr>
            <a:spLocks noGrp="1"/>
          </p:cNvSpPr>
          <p:nvPr>
            <p:ph type="ftr" sz="quarter" idx="11"/>
          </p:nvPr>
        </p:nvSpPr>
        <p:spPr>
          <a:xfrm>
            <a:off x="609442" y="6385549"/>
            <a:ext cx="9408918" cy="277836"/>
          </a:xfrm>
        </p:spPr>
        <p:txBody>
          <a:bodyPr/>
          <a:lstStyle/>
          <a:p>
            <a:r>
              <a:rPr lang="en-US"/>
              <a:t>Confidential</a:t>
            </a:r>
            <a:endParaRPr lang="en-US" dirty="0"/>
          </a:p>
        </p:txBody>
      </p:sp>
    </p:spTree>
    <p:extLst>
      <p:ext uri="{BB962C8B-B14F-4D97-AF65-F5344CB8AC3E}">
        <p14:creationId xmlns:p14="http://schemas.microsoft.com/office/powerpoint/2010/main" val="2897453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144685"/>
            <a:ext cx="10969943" cy="503499"/>
          </a:xfrm>
          <a:prstGeom prst="rect">
            <a:avLst/>
          </a:prstGeom>
        </p:spPr>
        <p:txBody>
          <a:bodyPr vert="horz" lIns="68561" tIns="34289" rIns="68561" bIns="34289"/>
          <a:lstStyle>
            <a:lvl1pPr algn="l">
              <a:defRPr sz="18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4541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A865-698B-4D47-BFDC-19574E3CF9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77107-FB73-410A-9980-A7F96C283940}"/>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EBE94F-8396-4575-840E-E945CE163D27}"/>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78D31B-446A-418B-BFE0-6CD1A9402F50}"/>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6" name="Footer Placeholder 5">
            <a:extLst>
              <a:ext uri="{FF2B5EF4-FFF2-40B4-BE49-F238E27FC236}">
                <a16:creationId xmlns:a16="http://schemas.microsoft.com/office/drawing/2014/main" id="{D8AAF518-952C-40FB-9615-FF6BAF6B4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37093-FE6D-4A83-8ABD-7FC827D8B28F}"/>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3961637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EA9C-096E-45F0-B1FA-98CEF203AC6D}"/>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509C9E-621E-49E5-8869-F5DA1B08937E}"/>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38B0F8-DEDD-4909-9865-70AEC4624DE4}"/>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9C63A0-DE56-42D4-B311-8D32B7F73380}"/>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E0ED2-3DF0-4EBE-94C1-6E04F3009B50}"/>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C1EF4C-AC83-4117-A6F7-2354D277502D}"/>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8" name="Footer Placeholder 7">
            <a:extLst>
              <a:ext uri="{FF2B5EF4-FFF2-40B4-BE49-F238E27FC236}">
                <a16:creationId xmlns:a16="http://schemas.microsoft.com/office/drawing/2014/main" id="{74369657-7050-4992-B3D4-F12B070EF0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502D4C-B627-407E-972F-8ADDEABE365A}"/>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420380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D87F-116F-449A-BF61-734563921A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7E25AF-8F38-422A-A7E3-ABF962ECE5E6}"/>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4" name="Footer Placeholder 3">
            <a:extLst>
              <a:ext uri="{FF2B5EF4-FFF2-40B4-BE49-F238E27FC236}">
                <a16:creationId xmlns:a16="http://schemas.microsoft.com/office/drawing/2014/main" id="{5CC2EBCF-45D1-4773-8D1C-A3B429559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40A42-422D-47E1-BBFD-3AECB89BA643}"/>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2018970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CDE9A-0A4F-4E7B-990C-044FF0D75926}"/>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3" name="Footer Placeholder 2">
            <a:extLst>
              <a:ext uri="{FF2B5EF4-FFF2-40B4-BE49-F238E27FC236}">
                <a16:creationId xmlns:a16="http://schemas.microsoft.com/office/drawing/2014/main" id="{64C68356-8CC1-4151-9129-492F524ECB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B76513-08F1-4B35-B7D7-4590374CE65C}"/>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2391618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737A-BAF8-4864-9759-158BCABE0AF2}"/>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2354A49C-1941-4086-9399-2BB50CC23247}"/>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EE7F8-A75B-424F-BB83-AF77CA6F6B66}"/>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CEBEC9-A114-4703-BC64-052306EAEB83}"/>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6" name="Footer Placeholder 5">
            <a:extLst>
              <a:ext uri="{FF2B5EF4-FFF2-40B4-BE49-F238E27FC236}">
                <a16:creationId xmlns:a16="http://schemas.microsoft.com/office/drawing/2014/main" id="{485B6BF1-DF32-42CE-BAF1-64C69B15EE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E20491-C022-463B-BDAB-F83B0086543E}"/>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313965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CBAF-4ACA-4D0A-9BD3-0D8244E618E4}"/>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FF0474A5-7B3F-4681-922D-D5F79A0D47E4}"/>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AB933C81-4041-4C4E-8E31-8414FC41377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0B821-A06A-40D2-A127-ED7E872DC684}"/>
              </a:ext>
            </a:extLst>
          </p:cNvPr>
          <p:cNvSpPr>
            <a:spLocks noGrp="1"/>
          </p:cNvSpPr>
          <p:nvPr>
            <p:ph type="dt" sz="half" idx="10"/>
          </p:nvPr>
        </p:nvSpPr>
        <p:spPr/>
        <p:txBody>
          <a:bodyPr/>
          <a:lstStyle/>
          <a:p>
            <a:fld id="{3465F197-B1B8-4584-8B75-5D45B647D250}" type="datetimeFigureOut">
              <a:rPr lang="en-US" smtClean="0"/>
              <a:t>10/29/2021</a:t>
            </a:fld>
            <a:endParaRPr lang="en-US"/>
          </a:p>
        </p:txBody>
      </p:sp>
      <p:sp>
        <p:nvSpPr>
          <p:cNvPr id="6" name="Footer Placeholder 5">
            <a:extLst>
              <a:ext uri="{FF2B5EF4-FFF2-40B4-BE49-F238E27FC236}">
                <a16:creationId xmlns:a16="http://schemas.microsoft.com/office/drawing/2014/main" id="{E03A6369-118D-4C3C-AB82-90EADCCAE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7B7239-D1C8-48EE-B229-D3B190A37AAE}"/>
              </a:ext>
            </a:extLst>
          </p:cNvPr>
          <p:cNvSpPr>
            <a:spLocks noGrp="1"/>
          </p:cNvSpPr>
          <p:nvPr>
            <p:ph type="sldNum" sz="quarter" idx="12"/>
          </p:nvPr>
        </p:nvSpPr>
        <p:spPr/>
        <p:txBody>
          <a:bodyPr/>
          <a:lstStyle/>
          <a:p>
            <a:fld id="{6CFE42A1-13E6-472B-8AA4-7AB52122D4B4}" type="slidenum">
              <a:rPr lang="en-US" smtClean="0"/>
              <a:t>‹#›</a:t>
            </a:fld>
            <a:endParaRPr lang="en-US"/>
          </a:p>
        </p:txBody>
      </p:sp>
    </p:spTree>
    <p:extLst>
      <p:ext uri="{BB962C8B-B14F-4D97-AF65-F5344CB8AC3E}">
        <p14:creationId xmlns:p14="http://schemas.microsoft.com/office/powerpoint/2010/main" val="42002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3.jpe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2773E-15D7-4634-92E9-CDF513215434}"/>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B83AA9-622B-4976-8247-352B0D496D87}"/>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B648C-E388-4B6C-A113-3FBA09EC5F8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5F197-B1B8-4584-8B75-5D45B647D250}" type="datetimeFigureOut">
              <a:rPr lang="en-US" smtClean="0"/>
              <a:pPr/>
              <a:t>10/29/2021</a:t>
            </a:fld>
            <a:endParaRPr lang="en-US" dirty="0"/>
          </a:p>
        </p:txBody>
      </p:sp>
      <p:sp>
        <p:nvSpPr>
          <p:cNvPr id="5" name="Footer Placeholder 4">
            <a:extLst>
              <a:ext uri="{FF2B5EF4-FFF2-40B4-BE49-F238E27FC236}">
                <a16:creationId xmlns:a16="http://schemas.microsoft.com/office/drawing/2014/main" id="{A08B23C1-24F9-4A75-9B2E-F8EE981C5F97}"/>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5FC5A7-488A-4D5C-941E-986E779F012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E42A1-13E6-472B-8AA4-7AB52122D4B4}" type="slidenum">
              <a:rPr lang="en-US" smtClean="0"/>
              <a:pPr/>
              <a:t>‹#›</a:t>
            </a:fld>
            <a:endParaRPr lang="en-US"/>
          </a:p>
        </p:txBody>
      </p:sp>
    </p:spTree>
    <p:extLst>
      <p:ext uri="{BB962C8B-B14F-4D97-AF65-F5344CB8AC3E}">
        <p14:creationId xmlns:p14="http://schemas.microsoft.com/office/powerpoint/2010/main" val="228479485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476" y="215900"/>
            <a:ext cx="10121686"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476" y="1603565"/>
            <a:ext cx="10121686"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217" y="6380811"/>
            <a:ext cx="3244852" cy="365125"/>
          </a:xfrm>
          <a:prstGeom prst="rect">
            <a:avLst/>
          </a:prstGeom>
        </p:spPr>
        <p:txBody>
          <a:bodyPr vert="horz" lIns="0" tIns="0" rIns="0" bIns="0" rtlCol="0" anchor="ctr"/>
          <a:lstStyle>
            <a:lvl1pPr algn="l">
              <a:defRPr sz="1100" b="1" i="0" baseline="0">
                <a:solidFill>
                  <a:schemeClr val="tx1"/>
                </a:solidFill>
              </a:defRPr>
            </a:lvl1pPr>
          </a:lstStyle>
          <a:p>
            <a:r>
              <a:rPr lang="en-US"/>
              <a:t>Joselle Cook </a:t>
            </a:r>
            <a:endParaRPr lang="en-US" dirty="0"/>
          </a:p>
        </p:txBody>
      </p:sp>
      <p:sp>
        <p:nvSpPr>
          <p:cNvPr id="6" name="Slide Number Placeholder 5"/>
          <p:cNvSpPr>
            <a:spLocks noGrp="1"/>
          </p:cNvSpPr>
          <p:nvPr>
            <p:ph type="sldNum" sz="quarter" idx="4"/>
          </p:nvPr>
        </p:nvSpPr>
        <p:spPr>
          <a:xfrm>
            <a:off x="9293998" y="122030"/>
            <a:ext cx="2742486"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7162" y="6515104"/>
            <a:ext cx="184683" cy="507703"/>
          </a:xfrm>
          <a:prstGeom prst="rect">
            <a:avLst/>
          </a:prstGeom>
          <a:noFill/>
        </p:spPr>
        <p:txBody>
          <a:bodyPr wrap="none" rtlCol="0">
            <a:spAutoFit/>
          </a:bodyPr>
          <a:lstStyle/>
          <a:p>
            <a:endParaRPr lang="en-US" sz="2698" dirty="0">
              <a:solidFill>
                <a:schemeClr val="bg1"/>
              </a:solidFill>
            </a:endParaRPr>
          </a:p>
        </p:txBody>
      </p:sp>
    </p:spTree>
    <p:extLst>
      <p:ext uri="{BB962C8B-B14F-4D97-AF65-F5344CB8AC3E}">
        <p14:creationId xmlns:p14="http://schemas.microsoft.com/office/powerpoint/2010/main" val="98521624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hf hdr="0" dt="0"/>
  <p:txStyles>
    <p:titleStyle>
      <a:lvl1pPr algn="l" defTabSz="913943" rtl="0" eaLnBrk="1" latinLnBrk="0" hangingPunct="1">
        <a:lnSpc>
          <a:spcPct val="90000"/>
        </a:lnSpc>
        <a:spcBef>
          <a:spcPct val="0"/>
        </a:spcBef>
        <a:buNone/>
        <a:defRPr sz="3598" b="1" i="0" kern="1200" baseline="0">
          <a:solidFill>
            <a:schemeClr val="tx1"/>
          </a:solidFill>
          <a:latin typeface="+mj-lt"/>
          <a:ea typeface="+mj-ea"/>
          <a:cs typeface="+mj-cs"/>
        </a:defRPr>
      </a:lvl1pPr>
    </p:titleStyle>
    <p:bodyStyle>
      <a:lvl1pPr marL="0" indent="0" algn="l" defTabSz="913943" rtl="0" eaLnBrk="1" latinLnBrk="0" hangingPunct="1">
        <a:lnSpc>
          <a:spcPct val="90000"/>
        </a:lnSpc>
        <a:spcBef>
          <a:spcPts val="1000"/>
        </a:spcBef>
        <a:spcAft>
          <a:spcPts val="300"/>
        </a:spcAft>
        <a:buFont typeface="Arial" panose="020B0604020202020204" pitchFamily="34" charset="0"/>
        <a:buNone/>
        <a:defRPr sz="2698" b="1" i="0" kern="1200">
          <a:solidFill>
            <a:schemeClr val="tx2"/>
          </a:solidFill>
          <a:latin typeface="Georgia" panose="02040502050405020303" pitchFamily="18" charset="0"/>
          <a:ea typeface="+mn-ea"/>
          <a:cs typeface="+mn-cs"/>
        </a:defRPr>
      </a:lvl1pPr>
      <a:lvl2pPr marL="0" indent="0" algn="l" defTabSz="913943" rtl="0" eaLnBrk="1" latinLnBrk="0" hangingPunct="1">
        <a:lnSpc>
          <a:spcPct val="90000"/>
        </a:lnSpc>
        <a:spcBef>
          <a:spcPts val="500"/>
        </a:spcBef>
        <a:buFont typeface="Arial" panose="020B0604020202020204" pitchFamily="34" charset="0"/>
        <a:buNone/>
        <a:defRPr sz="2199" kern="1200">
          <a:solidFill>
            <a:schemeClr val="tx1"/>
          </a:solidFill>
          <a:latin typeface="+mn-lt"/>
          <a:ea typeface="+mn-ea"/>
          <a:cs typeface="+mn-cs"/>
        </a:defRPr>
      </a:lvl2pPr>
      <a:lvl3pPr marL="685457" indent="-228485"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3pPr>
      <a:lvl4pPr marL="1142428" indent="-228485" algn="l" defTabSz="913943"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400" indent="-228485" algn="l" defTabSz="913943"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343" indent="-228485"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5" indent="-228485"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5"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5"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2"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5" algn="l" defTabSz="913943" rtl="0" eaLnBrk="1" latinLnBrk="0" hangingPunct="1">
        <a:defRPr sz="1799" kern="1200">
          <a:solidFill>
            <a:schemeClr val="tx1"/>
          </a:solidFill>
          <a:latin typeface="+mn-lt"/>
          <a:ea typeface="+mn-ea"/>
          <a:cs typeface="+mn-cs"/>
        </a:defRPr>
      </a:lvl4pPr>
      <a:lvl5pPr marL="1827885"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669799" y="6535037"/>
            <a:ext cx="374852" cy="245752"/>
          </a:xfrm>
          <a:prstGeom prst="rect">
            <a:avLst/>
          </a:prstGeom>
        </p:spPr>
        <p:txBody>
          <a:bodyPr vert="horz" lIns="0" tIns="0" rIns="0" bIns="0" rtlCol="0" anchor="t" anchorCtr="0">
            <a:noAutofit/>
          </a:bodyPr>
          <a:lstStyle>
            <a:lvl1pPr algn="r">
              <a:defRPr sz="1200" b="0">
                <a:solidFill>
                  <a:schemeClr val="bg1">
                    <a:lumMod val="65000"/>
                  </a:schemeClr>
                </a:solidFill>
              </a:defRPr>
            </a:lvl1pPr>
          </a:lstStyle>
          <a:p>
            <a:fld id="{99E3F173-A174-4574-BCC1-51BA43FA9E0A}" type="slidenum">
              <a:rPr lang="en-US" smtClean="0"/>
              <a:t>‹#›</a:t>
            </a:fld>
            <a:endParaRPr lang="en-US" dirty="0"/>
          </a:p>
        </p:txBody>
      </p:sp>
      <p:sp>
        <p:nvSpPr>
          <p:cNvPr id="2" name="Title Placeholder 1"/>
          <p:cNvSpPr>
            <a:spLocks noGrp="1"/>
          </p:cNvSpPr>
          <p:nvPr>
            <p:ph type="title"/>
          </p:nvPr>
        </p:nvSpPr>
        <p:spPr>
          <a:xfrm>
            <a:off x="395554" y="181813"/>
            <a:ext cx="11393040" cy="793547"/>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531999" y="1390317"/>
            <a:ext cx="11265692" cy="484216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386459" y="6449714"/>
            <a:ext cx="9031645" cy="277836"/>
          </a:xfrm>
          <a:prstGeom prst="rect">
            <a:avLst/>
          </a:prstGeom>
        </p:spPr>
        <p:txBody>
          <a:bodyPr vert="horz" lIns="0" tIns="0" rIns="0" bIns="0" rtlCol="0" anchor="b" anchorCtr="0">
            <a:noAutofit/>
          </a:bodyPr>
          <a:lstStyle>
            <a:lvl1pPr algn="l">
              <a:defRPr sz="1200">
                <a:solidFill>
                  <a:schemeClr val="bg1">
                    <a:lumMod val="65000"/>
                  </a:schemeClr>
                </a:solidFill>
              </a:defRPr>
            </a:lvl1pPr>
          </a:lstStyle>
          <a:p>
            <a:r>
              <a:rPr lang="en-US"/>
              <a:t>Confidential</a:t>
            </a:r>
            <a:endParaRPr lang="en-US"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71750" y="6504785"/>
            <a:ext cx="1575656" cy="209019"/>
          </a:xfrm>
          <a:prstGeom prst="rect">
            <a:avLst/>
          </a:prstGeom>
        </p:spPr>
      </p:pic>
      <p:sp>
        <p:nvSpPr>
          <p:cNvPr id="8" name="Rounded Rectangle 7"/>
          <p:cNvSpPr/>
          <p:nvPr/>
        </p:nvSpPr>
        <p:spPr>
          <a:xfrm>
            <a:off x="386459" y="1074619"/>
            <a:ext cx="11252993" cy="36576"/>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886" tIns="60943" rIns="121886" bIns="60943" rtlCol="0" anchor="ctr"/>
          <a:lstStyle/>
          <a:p>
            <a:pPr algn="ctr"/>
            <a:endParaRPr lang="en-US" sz="2399" dirty="0"/>
          </a:p>
        </p:txBody>
      </p:sp>
    </p:spTree>
    <p:extLst>
      <p:ext uri="{BB962C8B-B14F-4D97-AF65-F5344CB8AC3E}">
        <p14:creationId xmlns:p14="http://schemas.microsoft.com/office/powerpoint/2010/main" val="169089966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p:hf hdr="0" dt="0"/>
  <p:txStyles>
    <p:titleStyle>
      <a:lvl1pPr algn="l" defTabSz="609418" rtl="0" eaLnBrk="1" latinLnBrk="0" hangingPunct="1">
        <a:spcBef>
          <a:spcPct val="0"/>
        </a:spcBef>
        <a:buNone/>
        <a:defRPr sz="2666" b="1" kern="1200">
          <a:solidFill>
            <a:schemeClr val="tx2"/>
          </a:solidFill>
          <a:latin typeface="+mj-lt"/>
          <a:ea typeface="+mj-ea"/>
          <a:cs typeface="+mj-cs"/>
        </a:defRPr>
      </a:lvl1pPr>
    </p:titleStyle>
    <p:bodyStyle>
      <a:lvl1pPr marL="233299" indent="-233299" algn="l" defTabSz="609418" rtl="0" eaLnBrk="1" latinLnBrk="0" hangingPunct="1">
        <a:spcBef>
          <a:spcPts val="1600"/>
        </a:spcBef>
        <a:spcAft>
          <a:spcPts val="0"/>
        </a:spcAft>
        <a:buClr>
          <a:schemeClr val="accent1"/>
        </a:buClr>
        <a:buFont typeface="Arial" panose="020B0604020202020204" pitchFamily="34" charset="0"/>
        <a:buChar char="•"/>
        <a:defRPr sz="2133" b="0" kern="1200">
          <a:solidFill>
            <a:schemeClr val="bg2">
              <a:lumMod val="50000"/>
            </a:schemeClr>
          </a:solidFill>
          <a:latin typeface="+mn-lt"/>
          <a:ea typeface="+mn-ea"/>
          <a:cs typeface="+mn-cs"/>
        </a:defRPr>
      </a:lvl1pPr>
      <a:lvl2pPr marL="457075" indent="-223777" algn="l" defTabSz="609418" rtl="0" eaLnBrk="1" latinLnBrk="0" hangingPunct="1">
        <a:spcBef>
          <a:spcPts val="800"/>
        </a:spcBef>
        <a:spcAft>
          <a:spcPts val="0"/>
        </a:spcAft>
        <a:buClr>
          <a:schemeClr val="accent1"/>
        </a:buClr>
        <a:buFont typeface="Arial" panose="020B0604020202020204" pitchFamily="34" charset="0"/>
        <a:buChar char="-"/>
        <a:defRPr sz="1866" kern="1200">
          <a:solidFill>
            <a:schemeClr val="bg2">
              <a:lumMod val="50000"/>
            </a:schemeClr>
          </a:solidFill>
          <a:latin typeface="+mn-lt"/>
          <a:ea typeface="+mn-ea"/>
          <a:cs typeface="+mn-cs"/>
        </a:defRPr>
      </a:lvl2pPr>
      <a:lvl3pPr marL="690373" indent="-233299" algn="l" defTabSz="609418" rtl="0" eaLnBrk="1" latinLnBrk="0" hangingPunct="1">
        <a:spcBef>
          <a:spcPts val="800"/>
        </a:spcBef>
        <a:spcAft>
          <a:spcPts val="0"/>
        </a:spcAft>
        <a:buClr>
          <a:schemeClr val="accent1"/>
        </a:buClr>
        <a:buFont typeface="Arial" panose="020B0604020202020204" pitchFamily="34" charset="0"/>
        <a:buChar char="•"/>
        <a:tabLst/>
        <a:defRPr sz="1866" kern="1200">
          <a:solidFill>
            <a:schemeClr val="bg2">
              <a:lumMod val="50000"/>
            </a:schemeClr>
          </a:solidFill>
          <a:latin typeface="+mn-lt"/>
          <a:ea typeface="+mn-ea"/>
          <a:cs typeface="+mn-cs"/>
        </a:defRPr>
      </a:lvl3pPr>
      <a:lvl4pPr marL="914149" indent="-223777" algn="l" defTabSz="609418" rtl="0" eaLnBrk="1" latinLnBrk="0" hangingPunct="1">
        <a:spcBef>
          <a:spcPts val="800"/>
        </a:spcBef>
        <a:spcAft>
          <a:spcPts val="0"/>
        </a:spcAft>
        <a:buClr>
          <a:schemeClr val="accent1"/>
        </a:buClr>
        <a:buFont typeface="Arial" panose="020B0604020202020204" pitchFamily="34" charset="0"/>
        <a:buChar char="-"/>
        <a:defRPr sz="1866" kern="1200">
          <a:solidFill>
            <a:schemeClr val="bg2">
              <a:lumMod val="50000"/>
            </a:schemeClr>
          </a:solidFill>
          <a:latin typeface="+mn-lt"/>
          <a:ea typeface="+mn-ea"/>
          <a:cs typeface="+mn-cs"/>
        </a:defRPr>
      </a:lvl4pPr>
      <a:lvl5pPr marL="2742377" indent="-304708" algn="l" defTabSz="609418" rtl="0" eaLnBrk="1" latinLnBrk="0" hangingPunct="1">
        <a:spcBef>
          <a:spcPct val="20000"/>
        </a:spcBef>
        <a:buFont typeface="Arial"/>
        <a:buChar char="»"/>
        <a:defRPr sz="2666" kern="1200">
          <a:solidFill>
            <a:schemeClr val="tx1"/>
          </a:solidFill>
          <a:latin typeface="+mn-lt"/>
          <a:ea typeface="+mn-ea"/>
          <a:cs typeface="+mn-cs"/>
        </a:defRPr>
      </a:lvl5pPr>
      <a:lvl6pPr marL="3351794" indent="-304708" algn="l" defTabSz="609418" rtl="0" eaLnBrk="1" latinLnBrk="0" hangingPunct="1">
        <a:spcBef>
          <a:spcPct val="20000"/>
        </a:spcBef>
        <a:buFont typeface="Arial"/>
        <a:buChar char="•"/>
        <a:defRPr sz="2666" kern="1200">
          <a:solidFill>
            <a:schemeClr val="tx1"/>
          </a:solidFill>
          <a:latin typeface="+mn-lt"/>
          <a:ea typeface="+mn-ea"/>
          <a:cs typeface="+mn-cs"/>
        </a:defRPr>
      </a:lvl6pPr>
      <a:lvl7pPr marL="3961212" indent="-304708" algn="l" defTabSz="609418" rtl="0" eaLnBrk="1" latinLnBrk="0" hangingPunct="1">
        <a:spcBef>
          <a:spcPct val="20000"/>
        </a:spcBef>
        <a:buFont typeface="Arial"/>
        <a:buChar char="•"/>
        <a:defRPr sz="2666" kern="1200">
          <a:solidFill>
            <a:schemeClr val="tx1"/>
          </a:solidFill>
          <a:latin typeface="+mn-lt"/>
          <a:ea typeface="+mn-ea"/>
          <a:cs typeface="+mn-cs"/>
        </a:defRPr>
      </a:lvl7pPr>
      <a:lvl8pPr marL="4570629" indent="-304708" algn="l" defTabSz="609418" rtl="0" eaLnBrk="1" latinLnBrk="0" hangingPunct="1">
        <a:spcBef>
          <a:spcPct val="20000"/>
        </a:spcBef>
        <a:buFont typeface="Arial"/>
        <a:buChar char="•"/>
        <a:defRPr sz="2666" kern="1200">
          <a:solidFill>
            <a:schemeClr val="tx1"/>
          </a:solidFill>
          <a:latin typeface="+mn-lt"/>
          <a:ea typeface="+mn-ea"/>
          <a:cs typeface="+mn-cs"/>
        </a:defRPr>
      </a:lvl8pPr>
      <a:lvl9pPr marL="5180046" indent="-304708" algn="l" defTabSz="60941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18" rtl="0" eaLnBrk="1" latinLnBrk="0" hangingPunct="1">
        <a:defRPr sz="2399" kern="1200">
          <a:solidFill>
            <a:schemeClr val="tx1"/>
          </a:solidFill>
          <a:latin typeface="+mn-lt"/>
          <a:ea typeface="+mn-ea"/>
          <a:cs typeface="+mn-cs"/>
        </a:defRPr>
      </a:lvl1pPr>
      <a:lvl2pPr marL="609418" algn="l" defTabSz="609418" rtl="0" eaLnBrk="1" latinLnBrk="0" hangingPunct="1">
        <a:defRPr sz="2399" kern="1200">
          <a:solidFill>
            <a:schemeClr val="tx1"/>
          </a:solidFill>
          <a:latin typeface="+mn-lt"/>
          <a:ea typeface="+mn-ea"/>
          <a:cs typeface="+mn-cs"/>
        </a:defRPr>
      </a:lvl2pPr>
      <a:lvl3pPr marL="1218835" algn="l" defTabSz="609418" rtl="0" eaLnBrk="1" latinLnBrk="0" hangingPunct="1">
        <a:defRPr sz="2399" kern="1200">
          <a:solidFill>
            <a:schemeClr val="tx1"/>
          </a:solidFill>
          <a:latin typeface="+mn-lt"/>
          <a:ea typeface="+mn-ea"/>
          <a:cs typeface="+mn-cs"/>
        </a:defRPr>
      </a:lvl3pPr>
      <a:lvl4pPr marL="1828252" algn="l" defTabSz="609418" rtl="0" eaLnBrk="1" latinLnBrk="0" hangingPunct="1">
        <a:defRPr sz="2399" kern="1200">
          <a:solidFill>
            <a:schemeClr val="tx1"/>
          </a:solidFill>
          <a:latin typeface="+mn-lt"/>
          <a:ea typeface="+mn-ea"/>
          <a:cs typeface="+mn-cs"/>
        </a:defRPr>
      </a:lvl4pPr>
      <a:lvl5pPr marL="2437669" algn="l" defTabSz="609418" rtl="0" eaLnBrk="1" latinLnBrk="0" hangingPunct="1">
        <a:defRPr sz="2399" kern="1200">
          <a:solidFill>
            <a:schemeClr val="tx1"/>
          </a:solidFill>
          <a:latin typeface="+mn-lt"/>
          <a:ea typeface="+mn-ea"/>
          <a:cs typeface="+mn-cs"/>
        </a:defRPr>
      </a:lvl5pPr>
      <a:lvl6pPr marL="3047086" algn="l" defTabSz="609418" rtl="0" eaLnBrk="1" latinLnBrk="0" hangingPunct="1">
        <a:defRPr sz="2399" kern="1200">
          <a:solidFill>
            <a:schemeClr val="tx1"/>
          </a:solidFill>
          <a:latin typeface="+mn-lt"/>
          <a:ea typeface="+mn-ea"/>
          <a:cs typeface="+mn-cs"/>
        </a:defRPr>
      </a:lvl6pPr>
      <a:lvl7pPr marL="3656504" algn="l" defTabSz="609418" rtl="0" eaLnBrk="1" latinLnBrk="0" hangingPunct="1">
        <a:defRPr sz="2399" kern="1200">
          <a:solidFill>
            <a:schemeClr val="tx1"/>
          </a:solidFill>
          <a:latin typeface="+mn-lt"/>
          <a:ea typeface="+mn-ea"/>
          <a:cs typeface="+mn-cs"/>
        </a:defRPr>
      </a:lvl7pPr>
      <a:lvl8pPr marL="4265920" algn="l" defTabSz="609418" rtl="0" eaLnBrk="1" latinLnBrk="0" hangingPunct="1">
        <a:defRPr sz="2399" kern="1200">
          <a:solidFill>
            <a:schemeClr val="tx1"/>
          </a:solidFill>
          <a:latin typeface="+mn-lt"/>
          <a:ea typeface="+mn-ea"/>
          <a:cs typeface="+mn-cs"/>
        </a:defRPr>
      </a:lvl8pPr>
      <a:lvl9pPr marL="4875338" algn="l" defTabSz="609418"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55" y="181813"/>
            <a:ext cx="11393041" cy="793547"/>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531999" y="1390317"/>
            <a:ext cx="11265693" cy="484216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2610227" y="6487502"/>
            <a:ext cx="9031646" cy="277836"/>
          </a:xfrm>
          <a:prstGeom prst="rect">
            <a:avLst/>
          </a:prstGeom>
        </p:spPr>
        <p:txBody>
          <a:bodyPr vert="horz" lIns="0" tIns="0" rIns="0" bIns="0" rtlCol="0" anchor="b" anchorCtr="0">
            <a:noAutofit/>
          </a:bodyPr>
          <a:lstStyle>
            <a:lvl1pPr algn="r">
              <a:defRPr sz="800" b="1">
                <a:solidFill>
                  <a:schemeClr val="tx1"/>
                </a:solidFill>
              </a:defRPr>
            </a:lvl1pPr>
          </a:lstStyle>
          <a:p>
            <a:r>
              <a:rPr lang="en-US"/>
              <a:t>Confidential</a:t>
            </a:r>
            <a:endParaRPr lang="en-US" dirty="0"/>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3068" y="6398671"/>
            <a:ext cx="1026300" cy="136144"/>
          </a:xfrm>
          <a:prstGeom prst="rect">
            <a:avLst/>
          </a:prstGeom>
        </p:spPr>
      </p:pic>
      <p:sp>
        <p:nvSpPr>
          <p:cNvPr id="8" name="Rounded Rectangle 7"/>
          <p:cNvSpPr/>
          <p:nvPr/>
        </p:nvSpPr>
        <p:spPr>
          <a:xfrm>
            <a:off x="386460" y="1074619"/>
            <a:ext cx="11252992" cy="36576"/>
          </a:xfrm>
          <a:prstGeom prst="roundRect">
            <a:avLst>
              <a:gd name="adj"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n-US" sz="3200" dirty="0"/>
          </a:p>
        </p:txBody>
      </p:sp>
      <p:sp>
        <p:nvSpPr>
          <p:cNvPr id="9" name="TextBox 8">
            <a:extLst>
              <a:ext uri="{FF2B5EF4-FFF2-40B4-BE49-F238E27FC236}">
                <a16:creationId xmlns:a16="http://schemas.microsoft.com/office/drawing/2014/main" id="{2B4E7258-5816-5646-B9C3-B2AB4071015A}"/>
              </a:ext>
            </a:extLst>
          </p:cNvPr>
          <p:cNvSpPr txBox="1"/>
          <p:nvPr userDrawn="1"/>
        </p:nvSpPr>
        <p:spPr>
          <a:xfrm>
            <a:off x="11788595" y="6539397"/>
            <a:ext cx="325730" cy="230832"/>
          </a:xfrm>
          <a:prstGeom prst="rect">
            <a:avLst/>
          </a:prstGeom>
          <a:noFill/>
        </p:spPr>
        <p:txBody>
          <a:bodyPr wrap="none" rtlCol="0">
            <a:spAutoFit/>
          </a:bodyPr>
          <a:lstStyle/>
          <a:p>
            <a:fld id="{56AA891E-754B-F344-AAC7-4010C2D9318F}" type="slidenum">
              <a:rPr lang="en-US" sz="900" smtClean="0">
                <a:solidFill>
                  <a:schemeClr val="bg2"/>
                </a:solidFill>
              </a:rPr>
              <a:t>‹#›</a:t>
            </a:fld>
            <a:endParaRPr lang="en-US" sz="900" dirty="0" err="1">
              <a:solidFill>
                <a:schemeClr val="bg2"/>
              </a:solidFill>
            </a:endParaRPr>
          </a:p>
        </p:txBody>
      </p:sp>
    </p:spTree>
    <p:extLst>
      <p:ext uri="{BB962C8B-B14F-4D97-AF65-F5344CB8AC3E}">
        <p14:creationId xmlns:p14="http://schemas.microsoft.com/office/powerpoint/2010/main" val="20197516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40" r:id="rId7"/>
  </p:sldLayoutIdLst>
  <p:hf sldNum="0" hdr="0" dt="0"/>
  <p:txStyles>
    <p:titleStyle>
      <a:lvl1pPr algn="l" defTabSz="457167" rtl="0" eaLnBrk="1" latinLnBrk="0" hangingPunct="1">
        <a:spcBef>
          <a:spcPct val="0"/>
        </a:spcBef>
        <a:buNone/>
        <a:defRPr sz="2000" b="1" kern="1200">
          <a:solidFill>
            <a:schemeClr val="tx2"/>
          </a:solidFill>
          <a:latin typeface="+mj-lt"/>
          <a:ea typeface="+mj-ea"/>
          <a:cs typeface="+mj-cs"/>
        </a:defRPr>
      </a:lvl1pPr>
    </p:titleStyle>
    <p:bodyStyle>
      <a:lvl1pPr marL="175014" indent="-175014" algn="l" defTabSz="457167" rtl="0" eaLnBrk="1" latinLnBrk="0" hangingPunct="1">
        <a:spcBef>
          <a:spcPts val="1200"/>
        </a:spcBef>
        <a:spcAft>
          <a:spcPts val="0"/>
        </a:spcAft>
        <a:buClr>
          <a:schemeClr val="accent1"/>
        </a:buClr>
        <a:buFont typeface="Arial" panose="020B0604020202020204" pitchFamily="34" charset="0"/>
        <a:buChar char="•"/>
        <a:defRPr sz="1600" b="0" kern="1200">
          <a:solidFill>
            <a:schemeClr val="bg2">
              <a:lumMod val="50000"/>
            </a:schemeClr>
          </a:solidFill>
          <a:latin typeface="+mn-lt"/>
          <a:ea typeface="+mn-ea"/>
          <a:cs typeface="+mn-cs"/>
        </a:defRPr>
      </a:lvl1pPr>
      <a:lvl2pPr marL="342883" indent="-167870" algn="l" defTabSz="457167" rtl="0" eaLnBrk="1" latinLnBrk="0" hangingPunct="1">
        <a:spcBef>
          <a:spcPts val="600"/>
        </a:spcBef>
        <a:spcAft>
          <a:spcPts val="0"/>
        </a:spcAft>
        <a:buClr>
          <a:schemeClr val="accent1"/>
        </a:buClr>
        <a:buFont typeface="Arial" panose="020B0604020202020204" pitchFamily="34" charset="0"/>
        <a:buChar char="-"/>
        <a:defRPr sz="1400" kern="1200">
          <a:solidFill>
            <a:schemeClr val="bg2">
              <a:lumMod val="50000"/>
            </a:schemeClr>
          </a:solidFill>
          <a:latin typeface="+mn-lt"/>
          <a:ea typeface="+mn-ea"/>
          <a:cs typeface="+mn-cs"/>
        </a:defRPr>
      </a:lvl2pPr>
      <a:lvl3pPr marL="517896" indent="-175014" algn="l" defTabSz="457167" rtl="0" eaLnBrk="1" latinLnBrk="0" hangingPunct="1">
        <a:spcBef>
          <a:spcPts val="600"/>
        </a:spcBef>
        <a:spcAft>
          <a:spcPts val="0"/>
        </a:spcAft>
        <a:buClr>
          <a:schemeClr val="accent1"/>
        </a:buClr>
        <a:buFont typeface="Arial" panose="020B0604020202020204" pitchFamily="34" charset="0"/>
        <a:buChar char="•"/>
        <a:tabLst/>
        <a:defRPr sz="1400" kern="1200">
          <a:solidFill>
            <a:schemeClr val="bg2">
              <a:lumMod val="50000"/>
            </a:schemeClr>
          </a:solidFill>
          <a:latin typeface="+mn-lt"/>
          <a:ea typeface="+mn-ea"/>
          <a:cs typeface="+mn-cs"/>
        </a:defRPr>
      </a:lvl3pPr>
      <a:lvl4pPr marL="685766" indent="-167870" algn="l" defTabSz="457167" rtl="0" eaLnBrk="1" latinLnBrk="0" hangingPunct="1">
        <a:spcBef>
          <a:spcPts val="600"/>
        </a:spcBef>
        <a:spcAft>
          <a:spcPts val="0"/>
        </a:spcAft>
        <a:buClr>
          <a:schemeClr val="accent1"/>
        </a:buClr>
        <a:buFont typeface="Arial" panose="020B0604020202020204" pitchFamily="34" charset="0"/>
        <a:buChar char="-"/>
        <a:defRPr sz="1400" kern="1200">
          <a:solidFill>
            <a:schemeClr val="bg2">
              <a:lumMod val="50000"/>
            </a:schemeClr>
          </a:solidFill>
          <a:latin typeface="+mn-lt"/>
          <a:ea typeface="+mn-ea"/>
          <a:cs typeface="+mn-cs"/>
        </a:defRPr>
      </a:lvl4pPr>
      <a:lvl5pPr marL="2057246" indent="-228582" algn="l" defTabSz="457167" rtl="0" eaLnBrk="1" latinLnBrk="0" hangingPunct="1">
        <a:spcBef>
          <a:spcPct val="20000"/>
        </a:spcBef>
        <a:buFont typeface="Arial"/>
        <a:buChar char="»"/>
        <a:defRPr sz="2000" kern="1200">
          <a:solidFill>
            <a:schemeClr val="tx1"/>
          </a:solidFill>
          <a:latin typeface="+mn-lt"/>
          <a:ea typeface="+mn-ea"/>
          <a:cs typeface="+mn-cs"/>
        </a:defRPr>
      </a:lvl5pPr>
      <a:lvl6pPr marL="2514412" indent="-228582" algn="l" defTabSz="457167" rtl="0" eaLnBrk="1" latinLnBrk="0" hangingPunct="1">
        <a:spcBef>
          <a:spcPct val="20000"/>
        </a:spcBef>
        <a:buFont typeface="Arial"/>
        <a:buChar char="•"/>
        <a:defRPr sz="2000" kern="1200">
          <a:solidFill>
            <a:schemeClr val="tx1"/>
          </a:solidFill>
          <a:latin typeface="+mn-lt"/>
          <a:ea typeface="+mn-ea"/>
          <a:cs typeface="+mn-cs"/>
        </a:defRPr>
      </a:lvl6pPr>
      <a:lvl7pPr marL="2971578" indent="-228582" algn="l" defTabSz="457167" rtl="0" eaLnBrk="1" latinLnBrk="0" hangingPunct="1">
        <a:spcBef>
          <a:spcPct val="20000"/>
        </a:spcBef>
        <a:buFont typeface="Arial"/>
        <a:buChar char="•"/>
        <a:defRPr sz="2000" kern="1200">
          <a:solidFill>
            <a:schemeClr val="tx1"/>
          </a:solidFill>
          <a:latin typeface="+mn-lt"/>
          <a:ea typeface="+mn-ea"/>
          <a:cs typeface="+mn-cs"/>
        </a:defRPr>
      </a:lvl7pPr>
      <a:lvl8pPr marL="3428744" indent="-228582" algn="l" defTabSz="457167" rtl="0" eaLnBrk="1" latinLnBrk="0" hangingPunct="1">
        <a:spcBef>
          <a:spcPct val="20000"/>
        </a:spcBef>
        <a:buFont typeface="Arial"/>
        <a:buChar char="•"/>
        <a:defRPr sz="2000" kern="1200">
          <a:solidFill>
            <a:schemeClr val="tx1"/>
          </a:solidFill>
          <a:latin typeface="+mn-lt"/>
          <a:ea typeface="+mn-ea"/>
          <a:cs typeface="+mn-cs"/>
        </a:defRPr>
      </a:lvl8pPr>
      <a:lvl9pPr marL="3885910" indent="-228582" algn="l" defTabSz="4571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7" rtl="0" eaLnBrk="1" latinLnBrk="0" hangingPunct="1">
        <a:defRPr sz="1800" kern="1200">
          <a:solidFill>
            <a:schemeClr val="tx1"/>
          </a:solidFill>
          <a:latin typeface="+mn-lt"/>
          <a:ea typeface="+mn-ea"/>
          <a:cs typeface="+mn-cs"/>
        </a:defRPr>
      </a:lvl1pPr>
      <a:lvl2pPr marL="457167" algn="l" defTabSz="457167" rtl="0" eaLnBrk="1" latinLnBrk="0" hangingPunct="1">
        <a:defRPr sz="1800" kern="1200">
          <a:solidFill>
            <a:schemeClr val="tx1"/>
          </a:solidFill>
          <a:latin typeface="+mn-lt"/>
          <a:ea typeface="+mn-ea"/>
          <a:cs typeface="+mn-cs"/>
        </a:defRPr>
      </a:lvl2pPr>
      <a:lvl3pPr marL="914332" algn="l" defTabSz="457167" rtl="0" eaLnBrk="1" latinLnBrk="0" hangingPunct="1">
        <a:defRPr sz="1800" kern="1200">
          <a:solidFill>
            <a:schemeClr val="tx1"/>
          </a:solidFill>
          <a:latin typeface="+mn-lt"/>
          <a:ea typeface="+mn-ea"/>
          <a:cs typeface="+mn-cs"/>
        </a:defRPr>
      </a:lvl3pPr>
      <a:lvl4pPr marL="1371498" algn="l" defTabSz="457167" rtl="0" eaLnBrk="1" latinLnBrk="0" hangingPunct="1">
        <a:defRPr sz="1800" kern="1200">
          <a:solidFill>
            <a:schemeClr val="tx1"/>
          </a:solidFill>
          <a:latin typeface="+mn-lt"/>
          <a:ea typeface="+mn-ea"/>
          <a:cs typeface="+mn-cs"/>
        </a:defRPr>
      </a:lvl4pPr>
      <a:lvl5pPr marL="1828664" algn="l" defTabSz="457167" rtl="0" eaLnBrk="1" latinLnBrk="0" hangingPunct="1">
        <a:defRPr sz="1800" kern="1200">
          <a:solidFill>
            <a:schemeClr val="tx1"/>
          </a:solidFill>
          <a:latin typeface="+mn-lt"/>
          <a:ea typeface="+mn-ea"/>
          <a:cs typeface="+mn-cs"/>
        </a:defRPr>
      </a:lvl5pPr>
      <a:lvl6pPr marL="2285830" algn="l" defTabSz="457167" rtl="0" eaLnBrk="1" latinLnBrk="0" hangingPunct="1">
        <a:defRPr sz="1800" kern="1200">
          <a:solidFill>
            <a:schemeClr val="tx1"/>
          </a:solidFill>
          <a:latin typeface="+mn-lt"/>
          <a:ea typeface="+mn-ea"/>
          <a:cs typeface="+mn-cs"/>
        </a:defRPr>
      </a:lvl6pPr>
      <a:lvl7pPr marL="2742995" algn="l" defTabSz="457167" rtl="0" eaLnBrk="1" latinLnBrk="0" hangingPunct="1">
        <a:defRPr sz="1800" kern="1200">
          <a:solidFill>
            <a:schemeClr val="tx1"/>
          </a:solidFill>
          <a:latin typeface="+mn-lt"/>
          <a:ea typeface="+mn-ea"/>
          <a:cs typeface="+mn-cs"/>
        </a:defRPr>
      </a:lvl7pPr>
      <a:lvl8pPr marL="3200160" algn="l" defTabSz="457167" rtl="0" eaLnBrk="1" latinLnBrk="0" hangingPunct="1">
        <a:defRPr sz="1800" kern="1200">
          <a:solidFill>
            <a:schemeClr val="tx1"/>
          </a:solidFill>
          <a:latin typeface="+mn-lt"/>
          <a:ea typeface="+mn-ea"/>
          <a:cs typeface="+mn-cs"/>
        </a:defRPr>
      </a:lvl8pPr>
      <a:lvl9pPr marL="3657327" algn="l" defTabSz="4571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tiff"/><Relationship Id="rId4" Type="http://schemas.openxmlformats.org/officeDocument/2006/relationships/image" Target="../media/image16.tiff"/></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22"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665512D-686B-45EA-9FE6-1CEDC4C5044C}"/>
              </a:ext>
            </a:extLst>
          </p:cNvPr>
          <p:cNvSpPr>
            <a:spLocks noGrp="1"/>
          </p:cNvSpPr>
          <p:nvPr>
            <p:ph type="title"/>
          </p:nvPr>
        </p:nvSpPr>
        <p:spPr>
          <a:xfrm>
            <a:off x="477855" y="1122363"/>
            <a:ext cx="4777635" cy="3204134"/>
          </a:xfrm>
        </p:spPr>
        <p:txBody>
          <a:bodyPr vert="horz" lIns="91440" tIns="45720" rIns="91440" bIns="45720" rtlCol="0" anchor="b">
            <a:normAutofit/>
          </a:bodyPr>
          <a:lstStyle/>
          <a:p>
            <a:pPr defTabSz="914400"/>
            <a:r>
              <a:rPr lang="en-US" sz="2599" b="1" spc="50" dirty="0">
                <a:solidFill>
                  <a:srgbClr val="FFFFFF"/>
                </a:solidFill>
                <a:latin typeface="Arial" panose="020B0604020202020204"/>
              </a:rPr>
              <a:t>Clinical Activity of Systemic </a:t>
            </a:r>
            <a:br>
              <a:rPr lang="en-US" sz="2599" b="1" spc="50" dirty="0">
                <a:solidFill>
                  <a:srgbClr val="FFFFFF"/>
                </a:solidFill>
                <a:latin typeface="Arial" panose="020B0604020202020204"/>
              </a:rPr>
            </a:br>
            <a:r>
              <a:rPr lang="en-US" sz="2599" b="1" spc="50" dirty="0">
                <a:solidFill>
                  <a:srgbClr val="FFFFFF"/>
                </a:solidFill>
                <a:latin typeface="Arial" panose="020B0604020202020204"/>
              </a:rPr>
              <a:t>VSV-IFNβ-NIS </a:t>
            </a:r>
            <a:br>
              <a:rPr lang="en-US" sz="2599" b="1" spc="50" dirty="0">
                <a:solidFill>
                  <a:srgbClr val="FFFFFF"/>
                </a:solidFill>
                <a:latin typeface="Arial" panose="020B0604020202020204"/>
              </a:rPr>
            </a:br>
            <a:r>
              <a:rPr lang="en-US" sz="2599" b="1" spc="50" dirty="0">
                <a:solidFill>
                  <a:srgbClr val="FFFFFF"/>
                </a:solidFill>
                <a:latin typeface="Arial" panose="020B0604020202020204"/>
              </a:rPr>
              <a:t>Oncolytic Virotherapy in Patients with </a:t>
            </a:r>
            <a:br>
              <a:rPr lang="en-US" sz="2599" b="1" spc="50" dirty="0">
                <a:solidFill>
                  <a:srgbClr val="FFFFFF"/>
                </a:solidFill>
                <a:latin typeface="Arial" panose="020B0604020202020204"/>
              </a:rPr>
            </a:br>
            <a:r>
              <a:rPr lang="en-US" sz="2599" b="1" spc="50" dirty="0">
                <a:solidFill>
                  <a:srgbClr val="FFFFFF"/>
                </a:solidFill>
                <a:latin typeface="Arial" panose="020B0604020202020204"/>
              </a:rPr>
              <a:t>Relapsed Refractory </a:t>
            </a:r>
            <a:br>
              <a:rPr lang="en-US" sz="2599" b="1" spc="50" dirty="0">
                <a:solidFill>
                  <a:srgbClr val="FFFFFF"/>
                </a:solidFill>
                <a:latin typeface="Arial" panose="020B0604020202020204"/>
              </a:rPr>
            </a:br>
            <a:r>
              <a:rPr lang="en-US" sz="2599" b="1" spc="50" dirty="0">
                <a:solidFill>
                  <a:srgbClr val="FFFFFF"/>
                </a:solidFill>
                <a:latin typeface="Arial" panose="020B0604020202020204"/>
              </a:rPr>
              <a:t>Hematologic </a:t>
            </a:r>
            <a:br>
              <a:rPr lang="en-US" sz="2599" b="1" spc="50" dirty="0">
                <a:solidFill>
                  <a:srgbClr val="FFFFFF"/>
                </a:solidFill>
                <a:latin typeface="Arial" panose="020B0604020202020204"/>
              </a:rPr>
            </a:br>
            <a:r>
              <a:rPr lang="en-US" sz="2599" b="1" spc="50" dirty="0">
                <a:solidFill>
                  <a:srgbClr val="FFFFFF"/>
                </a:solidFill>
                <a:latin typeface="Arial" panose="020B0604020202020204"/>
              </a:rPr>
              <a:t>Malignancies</a:t>
            </a:r>
            <a:endParaRPr lang="en-US" sz="4800" b="1" dirty="0"/>
          </a:p>
        </p:txBody>
      </p:sp>
      <p:sp>
        <p:nvSpPr>
          <p:cNvPr id="23"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90F64D0-35DD-4CA1-8D9D-A836DED8998C}"/>
              </a:ext>
            </a:extLst>
          </p:cNvPr>
          <p:cNvSpPr/>
          <p:nvPr/>
        </p:nvSpPr>
        <p:spPr>
          <a:xfrm>
            <a:off x="264920" y="307649"/>
            <a:ext cx="1316052" cy="796426"/>
          </a:xfrm>
          <a:prstGeom prst="rect">
            <a:avLst/>
          </a:prstGeom>
          <a:solidFill>
            <a:schemeClr val="bg1"/>
          </a:solidFill>
          <a:ln>
            <a:solidFill>
              <a:srgbClr val="0B0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031CA2-E57B-4661-BB55-1AD0AE5A5988}"/>
              </a:ext>
            </a:extLst>
          </p:cNvPr>
          <p:cNvSpPr txBox="1"/>
          <p:nvPr/>
        </p:nvSpPr>
        <p:spPr>
          <a:xfrm>
            <a:off x="10606231" y="6195011"/>
            <a:ext cx="1572617" cy="923330"/>
          </a:xfrm>
          <a:prstGeom prst="rect">
            <a:avLst/>
          </a:prstGeom>
          <a:noFill/>
        </p:spPr>
        <p:txBody>
          <a:bodyPr wrap="square" rtlCol="0">
            <a:spAutoFit/>
          </a:bodyPr>
          <a:lstStyle/>
          <a:p>
            <a:r>
              <a:rPr lang="en-US" b="1" dirty="0"/>
              <a:t>IOVC 2021</a:t>
            </a:r>
          </a:p>
          <a:p>
            <a:r>
              <a:rPr lang="en-US" dirty="0"/>
              <a:t>Nov 5</a:t>
            </a:r>
            <a:r>
              <a:rPr lang="en-US" baseline="30000" dirty="0"/>
              <a:t>th</a:t>
            </a:r>
            <a:r>
              <a:rPr lang="en-US" dirty="0"/>
              <a:t>, 2021</a:t>
            </a:r>
          </a:p>
          <a:p>
            <a:endParaRPr lang="en-US" dirty="0"/>
          </a:p>
        </p:txBody>
      </p:sp>
      <p:sp>
        <p:nvSpPr>
          <p:cNvPr id="11" name="Subtitle 6">
            <a:extLst>
              <a:ext uri="{FF2B5EF4-FFF2-40B4-BE49-F238E27FC236}">
                <a16:creationId xmlns:a16="http://schemas.microsoft.com/office/drawing/2014/main" id="{A06F9912-CA65-4A17-80E2-6DDD875B7891}"/>
              </a:ext>
            </a:extLst>
          </p:cNvPr>
          <p:cNvSpPr txBox="1">
            <a:spLocks/>
          </p:cNvSpPr>
          <p:nvPr/>
        </p:nvSpPr>
        <p:spPr>
          <a:xfrm>
            <a:off x="477855" y="5448850"/>
            <a:ext cx="4022311" cy="1207826"/>
          </a:xfrm>
          <a:prstGeom prst="rect">
            <a:avLst/>
          </a:prstGeom>
        </p:spPr>
        <p:txBody>
          <a:bodyPr vert="horz" lIns="91416" tIns="45708" rIns="91416" bIns="45708" numCol="1" rtlCol="0">
            <a:normAutofit/>
          </a:bodyPr>
          <a:lst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tint val="75000"/>
                  </a:schemeClr>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999" kern="1200">
                <a:solidFill>
                  <a:schemeClr val="tx1">
                    <a:tint val="75000"/>
                  </a:schemeClr>
                </a:solidFill>
                <a:latin typeface="+mn-lt"/>
                <a:ea typeface="+mn-ea"/>
                <a:cs typeface="+mn-cs"/>
              </a:defRPr>
            </a:lvl2pPr>
            <a:lvl3pPr marL="914126" indent="0" algn="l" defTabSz="914126" rtl="0" eaLnBrk="1" latinLnBrk="0" hangingPunct="1">
              <a:lnSpc>
                <a:spcPct val="90000"/>
              </a:lnSpc>
              <a:spcBef>
                <a:spcPts val="500"/>
              </a:spcBef>
              <a:buFont typeface="Arial" panose="020B0604020202020204" pitchFamily="34" charset="0"/>
              <a:buNone/>
              <a:defRPr sz="1799" kern="1200">
                <a:solidFill>
                  <a:schemeClr val="tx1">
                    <a:tint val="75000"/>
                  </a:schemeClr>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251"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314"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2377"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199440"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6503"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99" dirty="0"/>
              <a:t>Joselle Cook MBBS</a:t>
            </a:r>
            <a:br>
              <a:rPr lang="en-US" sz="1699" dirty="0"/>
            </a:br>
            <a:r>
              <a:rPr lang="en-US" sz="1699" dirty="0"/>
              <a:t>Division of Hematology</a:t>
            </a:r>
            <a:br>
              <a:rPr lang="en-US" sz="1699" dirty="0"/>
            </a:br>
            <a:r>
              <a:rPr lang="en-US" sz="1699" dirty="0"/>
              <a:t>Mayo Clinic, Rochester, MN</a:t>
            </a:r>
          </a:p>
          <a:p>
            <a:pPr lvl="1">
              <a:spcBef>
                <a:spcPts val="1000"/>
              </a:spcBef>
            </a:pPr>
            <a:endParaRPr lang="en-US" sz="1699" dirty="0"/>
          </a:p>
        </p:txBody>
      </p:sp>
    </p:spTree>
    <p:extLst>
      <p:ext uri="{BB962C8B-B14F-4D97-AF65-F5344CB8AC3E}">
        <p14:creationId xmlns:p14="http://schemas.microsoft.com/office/powerpoint/2010/main" val="204348114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242B57-F602-4733-8675-D52EA7764F04}"/>
              </a:ext>
            </a:extLst>
          </p:cNvPr>
          <p:cNvSpPr>
            <a:spLocks noGrp="1"/>
          </p:cNvSpPr>
          <p:nvPr>
            <p:ph type="title"/>
          </p:nvPr>
        </p:nvSpPr>
        <p:spPr>
          <a:xfrm>
            <a:off x="171936" y="4183"/>
            <a:ext cx="10512862" cy="1505883"/>
          </a:xfrm>
        </p:spPr>
        <p:txBody>
          <a:bodyPr vert="horz" lIns="91440" tIns="45720" rIns="91440" bIns="45720" rtlCol="0" anchor="ctr">
            <a:normAutofit/>
          </a:bodyPr>
          <a:lstStyle/>
          <a:p>
            <a:pPr defTabSz="914400"/>
            <a:r>
              <a:rPr lang="en-US" sz="5100" kern="1200" dirty="0">
                <a:solidFill>
                  <a:srgbClr val="071058"/>
                </a:solidFill>
                <a:latin typeface="+mj-lt"/>
                <a:ea typeface="+mj-ea"/>
                <a:cs typeface="+mj-cs"/>
              </a:rPr>
              <a:t>Safety</a:t>
            </a:r>
          </a:p>
        </p:txBody>
      </p:sp>
      <p:pic>
        <p:nvPicPr>
          <p:cNvPr id="2" name="Picture 1">
            <a:extLst>
              <a:ext uri="{FF2B5EF4-FFF2-40B4-BE49-F238E27FC236}">
                <a16:creationId xmlns:a16="http://schemas.microsoft.com/office/drawing/2014/main" id="{14EFF8A7-DACA-4DED-8059-34D7FAB441E4}"/>
              </a:ext>
            </a:extLst>
          </p:cNvPr>
          <p:cNvPicPr>
            <a:picLocks noChangeAspect="1"/>
          </p:cNvPicPr>
          <p:nvPr/>
        </p:nvPicPr>
        <p:blipFill>
          <a:blip r:embed="rId3"/>
          <a:stretch>
            <a:fillRect/>
          </a:stretch>
        </p:blipFill>
        <p:spPr>
          <a:xfrm>
            <a:off x="1877629" y="235688"/>
            <a:ext cx="10308148" cy="6618129"/>
          </a:xfrm>
          <a:prstGeom prst="snip2SameRect">
            <a:avLst/>
          </a:prstGeom>
        </p:spPr>
      </p:pic>
    </p:spTree>
    <p:extLst>
      <p:ext uri="{BB962C8B-B14F-4D97-AF65-F5344CB8AC3E}">
        <p14:creationId xmlns:p14="http://schemas.microsoft.com/office/powerpoint/2010/main" val="222889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0C34-AA92-4BD9-82B1-B7CAF13FDCEE}"/>
              </a:ext>
            </a:extLst>
          </p:cNvPr>
          <p:cNvSpPr>
            <a:spLocks noGrp="1"/>
          </p:cNvSpPr>
          <p:nvPr>
            <p:ph type="title"/>
          </p:nvPr>
        </p:nvSpPr>
        <p:spPr>
          <a:xfrm>
            <a:off x="160649" y="0"/>
            <a:ext cx="10512862" cy="1325563"/>
          </a:xfrm>
        </p:spPr>
        <p:txBody>
          <a:bodyPr/>
          <a:lstStyle/>
          <a:p>
            <a:r>
              <a:rPr lang="en-US" sz="4400" dirty="0">
                <a:solidFill>
                  <a:srgbClr val="0B0F37"/>
                </a:solidFill>
              </a:rPr>
              <a:t>Clinical responses </a:t>
            </a:r>
            <a:endParaRPr lang="en-US" dirty="0">
              <a:solidFill>
                <a:srgbClr val="0B0F37"/>
              </a:solidFill>
            </a:endParaRPr>
          </a:p>
        </p:txBody>
      </p:sp>
      <p:pic>
        <p:nvPicPr>
          <p:cNvPr id="3" name="Picture 2">
            <a:extLst>
              <a:ext uri="{FF2B5EF4-FFF2-40B4-BE49-F238E27FC236}">
                <a16:creationId xmlns:a16="http://schemas.microsoft.com/office/drawing/2014/main" id="{A5B3BA5B-AA51-46E6-8F12-CFE2ACDE5118}"/>
              </a:ext>
            </a:extLst>
          </p:cNvPr>
          <p:cNvPicPr>
            <a:picLocks noChangeAspect="1"/>
          </p:cNvPicPr>
          <p:nvPr/>
        </p:nvPicPr>
        <p:blipFill>
          <a:blip r:embed="rId3"/>
          <a:stretch>
            <a:fillRect/>
          </a:stretch>
        </p:blipFill>
        <p:spPr>
          <a:xfrm>
            <a:off x="1671780" y="971811"/>
            <a:ext cx="9178355" cy="5886189"/>
          </a:xfrm>
          <a:prstGeom prst="snip2SameRect">
            <a:avLst/>
          </a:prstGeom>
        </p:spPr>
      </p:pic>
    </p:spTree>
    <p:extLst>
      <p:ext uri="{BB962C8B-B14F-4D97-AF65-F5344CB8AC3E}">
        <p14:creationId xmlns:p14="http://schemas.microsoft.com/office/powerpoint/2010/main" val="2364204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840F1-F185-499A-B1CB-05700EB62C3D}"/>
              </a:ext>
            </a:extLst>
          </p:cNvPr>
          <p:cNvSpPr>
            <a:spLocks noGrp="1"/>
          </p:cNvSpPr>
          <p:nvPr>
            <p:ph type="title"/>
          </p:nvPr>
        </p:nvSpPr>
        <p:spPr/>
        <p:txBody>
          <a:bodyPr>
            <a:normAutofit fontScale="90000"/>
          </a:bodyPr>
          <a:lstStyle/>
          <a:p>
            <a:r>
              <a:rPr lang="en-US" b="1" dirty="0">
                <a:solidFill>
                  <a:srgbClr val="071058"/>
                </a:solidFill>
              </a:rPr>
              <a:t>Ongoing 20-month Complete Response </a:t>
            </a:r>
            <a:br>
              <a:rPr lang="en-US" b="1" dirty="0">
                <a:solidFill>
                  <a:srgbClr val="071058"/>
                </a:solidFill>
              </a:rPr>
            </a:br>
            <a:r>
              <a:rPr lang="en-US" sz="2400" u="sng" dirty="0">
                <a:solidFill>
                  <a:srgbClr val="071058"/>
                </a:solidFill>
              </a:rPr>
              <a:t>Dose Level </a:t>
            </a:r>
            <a:r>
              <a:rPr lang="en-US" sz="2400" dirty="0">
                <a:solidFill>
                  <a:srgbClr val="071058"/>
                </a:solidFill>
              </a:rPr>
              <a:t>4: </a:t>
            </a:r>
            <a:r>
              <a:rPr lang="en-US" sz="2400" dirty="0">
                <a:solidFill>
                  <a:srgbClr val="002060"/>
                </a:solidFill>
              </a:rPr>
              <a:t>1.7x10</a:t>
            </a:r>
            <a:r>
              <a:rPr lang="en-US" sz="2400" baseline="30000" dirty="0">
                <a:solidFill>
                  <a:srgbClr val="002060"/>
                </a:solidFill>
              </a:rPr>
              <a:t>11  </a:t>
            </a:r>
            <a:r>
              <a:rPr lang="en-US" sz="2400" dirty="0">
                <a:solidFill>
                  <a:srgbClr val="002060"/>
                </a:solidFill>
              </a:rPr>
              <a:t>TCID</a:t>
            </a:r>
            <a:r>
              <a:rPr lang="en-US" sz="2400" baseline="-25000" dirty="0">
                <a:solidFill>
                  <a:srgbClr val="002060"/>
                </a:solidFill>
              </a:rPr>
              <a:t>50</a:t>
            </a:r>
            <a:b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br>
            <a:endParaRPr lang="en-US" sz="2400" b="1" u="sng" dirty="0">
              <a:solidFill>
                <a:srgbClr val="071058"/>
              </a:solidFill>
            </a:endParaRPr>
          </a:p>
        </p:txBody>
      </p:sp>
      <p:grpSp>
        <p:nvGrpSpPr>
          <p:cNvPr id="6" name="Group 5">
            <a:extLst>
              <a:ext uri="{FF2B5EF4-FFF2-40B4-BE49-F238E27FC236}">
                <a16:creationId xmlns:a16="http://schemas.microsoft.com/office/drawing/2014/main" id="{BBBC7313-0594-45CB-A8AE-4B05B2440AE7}"/>
              </a:ext>
            </a:extLst>
          </p:cNvPr>
          <p:cNvGrpSpPr/>
          <p:nvPr/>
        </p:nvGrpSpPr>
        <p:grpSpPr>
          <a:xfrm>
            <a:off x="4928902" y="1930943"/>
            <a:ext cx="6421941" cy="4316823"/>
            <a:chOff x="7611072" y="1652229"/>
            <a:chExt cx="12845557" cy="8634771"/>
          </a:xfrm>
        </p:grpSpPr>
        <p:pic>
          <p:nvPicPr>
            <p:cNvPr id="7" name="Picture 6">
              <a:extLst>
                <a:ext uri="{FF2B5EF4-FFF2-40B4-BE49-F238E27FC236}">
                  <a16:creationId xmlns:a16="http://schemas.microsoft.com/office/drawing/2014/main" id="{9852CFE9-6655-49A2-B2FE-B7F0C45E7EDD}"/>
                </a:ext>
              </a:extLst>
            </p:cNvPr>
            <p:cNvPicPr>
              <a:picLocks noChangeAspect="1"/>
            </p:cNvPicPr>
            <p:nvPr/>
          </p:nvPicPr>
          <p:blipFill>
            <a:blip r:embed="rId2"/>
            <a:stretch>
              <a:fillRect/>
            </a:stretch>
          </p:blipFill>
          <p:spPr>
            <a:xfrm>
              <a:off x="7611072" y="1681465"/>
              <a:ext cx="7768542" cy="4225644"/>
            </a:xfrm>
            <a:prstGeom prst="rect">
              <a:avLst/>
            </a:prstGeom>
          </p:spPr>
        </p:pic>
        <p:pic>
          <p:nvPicPr>
            <p:cNvPr id="8" name="Picture 7">
              <a:extLst>
                <a:ext uri="{FF2B5EF4-FFF2-40B4-BE49-F238E27FC236}">
                  <a16:creationId xmlns:a16="http://schemas.microsoft.com/office/drawing/2014/main" id="{58DB6249-1F51-44DB-AE26-F8177FA8603A}"/>
                </a:ext>
              </a:extLst>
            </p:cNvPr>
            <p:cNvPicPr>
              <a:picLocks noChangeAspect="1"/>
            </p:cNvPicPr>
            <p:nvPr/>
          </p:nvPicPr>
          <p:blipFill>
            <a:blip r:embed="rId3"/>
            <a:stretch>
              <a:fillRect/>
            </a:stretch>
          </p:blipFill>
          <p:spPr>
            <a:xfrm>
              <a:off x="7643808" y="6030777"/>
              <a:ext cx="7735805" cy="4256223"/>
            </a:xfrm>
            <a:prstGeom prst="rect">
              <a:avLst/>
            </a:prstGeom>
          </p:spPr>
        </p:pic>
        <p:pic>
          <p:nvPicPr>
            <p:cNvPr id="9" name="Picture 8">
              <a:extLst>
                <a:ext uri="{FF2B5EF4-FFF2-40B4-BE49-F238E27FC236}">
                  <a16:creationId xmlns:a16="http://schemas.microsoft.com/office/drawing/2014/main" id="{CD2C3C1D-DCAA-4FA2-8D11-064358F84CB6}"/>
                </a:ext>
              </a:extLst>
            </p:cNvPr>
            <p:cNvPicPr>
              <a:picLocks noChangeAspect="1"/>
            </p:cNvPicPr>
            <p:nvPr/>
          </p:nvPicPr>
          <p:blipFill rotWithShape="1">
            <a:blip r:embed="rId4"/>
            <a:stretch/>
          </p:blipFill>
          <p:spPr>
            <a:xfrm>
              <a:off x="15548175" y="1652229"/>
              <a:ext cx="4908453" cy="4254880"/>
            </a:xfrm>
            <a:prstGeom prst="rect">
              <a:avLst/>
            </a:prstGeom>
          </p:spPr>
        </p:pic>
        <p:cxnSp>
          <p:nvCxnSpPr>
            <p:cNvPr id="10" name="Straight Arrow Connector 9">
              <a:extLst>
                <a:ext uri="{FF2B5EF4-FFF2-40B4-BE49-F238E27FC236}">
                  <a16:creationId xmlns:a16="http://schemas.microsoft.com/office/drawing/2014/main" id="{C610C247-93D4-4491-9180-8AB7E7F95006}"/>
                </a:ext>
              </a:extLst>
            </p:cNvPr>
            <p:cNvCxnSpPr/>
            <p:nvPr/>
          </p:nvCxnSpPr>
          <p:spPr>
            <a:xfrm flipH="1">
              <a:off x="19418973" y="1798959"/>
              <a:ext cx="628165" cy="545153"/>
            </a:xfrm>
            <a:prstGeom prst="straightConnector1">
              <a:avLst/>
            </a:prstGeom>
            <a:ln>
              <a:solidFill>
                <a:schemeClr val="bg1"/>
              </a:solidFill>
              <a:tailEnd type="triangle"/>
            </a:ln>
          </p:spPr>
          <p:style>
            <a:lnRef idx="2">
              <a:schemeClr val="accent4"/>
            </a:lnRef>
            <a:fillRef idx="0">
              <a:schemeClr val="accent4"/>
            </a:fillRef>
            <a:effectRef idx="1">
              <a:schemeClr val="accent4"/>
            </a:effectRef>
            <a:fontRef idx="minor">
              <a:schemeClr val="tx1"/>
            </a:fontRef>
          </p:style>
        </p:cxnSp>
        <p:cxnSp>
          <p:nvCxnSpPr>
            <p:cNvPr id="11" name="Straight Arrow Connector 10">
              <a:extLst>
                <a:ext uri="{FF2B5EF4-FFF2-40B4-BE49-F238E27FC236}">
                  <a16:creationId xmlns:a16="http://schemas.microsoft.com/office/drawing/2014/main" id="{5C2E61E2-EB37-4199-BAED-7DE31A9490B2}"/>
                </a:ext>
              </a:extLst>
            </p:cNvPr>
            <p:cNvCxnSpPr>
              <a:cxnSpLocks/>
            </p:cNvCxnSpPr>
            <p:nvPr/>
          </p:nvCxnSpPr>
          <p:spPr>
            <a:xfrm flipH="1">
              <a:off x="19669808" y="2449195"/>
              <a:ext cx="572991" cy="509926"/>
            </a:xfrm>
            <a:prstGeom prst="straightConnector1">
              <a:avLst/>
            </a:prstGeom>
            <a:ln>
              <a:solidFill>
                <a:schemeClr val="bg1"/>
              </a:solidFill>
              <a:tailEnd type="triangle"/>
            </a:ln>
          </p:spPr>
          <p:style>
            <a:lnRef idx="2">
              <a:schemeClr val="accent4"/>
            </a:lnRef>
            <a:fillRef idx="0">
              <a:schemeClr val="accent4"/>
            </a:fillRef>
            <a:effectRef idx="1">
              <a:schemeClr val="accent4"/>
            </a:effectRef>
            <a:fontRef idx="minor">
              <a:schemeClr val="tx1"/>
            </a:fontRef>
          </p:style>
        </p:cxnSp>
        <p:pic>
          <p:nvPicPr>
            <p:cNvPr id="12" name="Picture 11">
              <a:extLst>
                <a:ext uri="{FF2B5EF4-FFF2-40B4-BE49-F238E27FC236}">
                  <a16:creationId xmlns:a16="http://schemas.microsoft.com/office/drawing/2014/main" id="{FC30F85D-FEA3-4F26-B34F-6D040704B7A1}"/>
                </a:ext>
              </a:extLst>
            </p:cNvPr>
            <p:cNvPicPr>
              <a:picLocks noChangeAspect="1"/>
            </p:cNvPicPr>
            <p:nvPr/>
          </p:nvPicPr>
          <p:blipFill rotWithShape="1">
            <a:blip r:embed="rId5"/>
            <a:stretch/>
          </p:blipFill>
          <p:spPr>
            <a:xfrm>
              <a:off x="15546386" y="6030777"/>
              <a:ext cx="4910243" cy="4256223"/>
            </a:xfrm>
            <a:prstGeom prst="rect">
              <a:avLst/>
            </a:prstGeom>
          </p:spPr>
        </p:pic>
        <p:cxnSp>
          <p:nvCxnSpPr>
            <p:cNvPr id="13" name="Straight Arrow Connector 12">
              <a:extLst>
                <a:ext uri="{FF2B5EF4-FFF2-40B4-BE49-F238E27FC236}">
                  <a16:creationId xmlns:a16="http://schemas.microsoft.com/office/drawing/2014/main" id="{F4313B2A-A73D-4C8D-96E0-1CE7BA0DBF3D}"/>
                </a:ext>
              </a:extLst>
            </p:cNvPr>
            <p:cNvCxnSpPr/>
            <p:nvPr/>
          </p:nvCxnSpPr>
          <p:spPr>
            <a:xfrm flipH="1">
              <a:off x="19363173" y="6307803"/>
              <a:ext cx="628165" cy="545153"/>
            </a:xfrm>
            <a:prstGeom prst="straightConnector1">
              <a:avLst/>
            </a:prstGeom>
            <a:ln>
              <a:solidFill>
                <a:schemeClr val="bg1"/>
              </a:solidFill>
              <a:tailEnd type="triangle"/>
            </a:ln>
          </p:spPr>
          <p:style>
            <a:lnRef idx="2">
              <a:schemeClr val="accent4"/>
            </a:lnRef>
            <a:fillRef idx="0">
              <a:schemeClr val="accent4"/>
            </a:fillRef>
            <a:effectRef idx="1">
              <a:schemeClr val="accent4"/>
            </a:effectRef>
            <a:fontRef idx="minor">
              <a:schemeClr val="tx1"/>
            </a:fontRef>
          </p:style>
        </p:cxnSp>
        <p:cxnSp>
          <p:nvCxnSpPr>
            <p:cNvPr id="14" name="Straight Arrow Connector 13">
              <a:extLst>
                <a:ext uri="{FF2B5EF4-FFF2-40B4-BE49-F238E27FC236}">
                  <a16:creationId xmlns:a16="http://schemas.microsoft.com/office/drawing/2014/main" id="{6A2BE336-6032-43C7-A1E4-E670F1910359}"/>
                </a:ext>
              </a:extLst>
            </p:cNvPr>
            <p:cNvCxnSpPr>
              <a:cxnSpLocks/>
            </p:cNvCxnSpPr>
            <p:nvPr/>
          </p:nvCxnSpPr>
          <p:spPr>
            <a:xfrm flipH="1">
              <a:off x="19704842" y="6803119"/>
              <a:ext cx="572991" cy="509926"/>
            </a:xfrm>
            <a:prstGeom prst="straightConnector1">
              <a:avLst/>
            </a:prstGeom>
            <a:ln>
              <a:solidFill>
                <a:schemeClr val="bg1"/>
              </a:solidFill>
              <a:tailEnd type="triangle"/>
            </a:ln>
          </p:spPr>
          <p:style>
            <a:lnRef idx="2">
              <a:schemeClr val="accent4"/>
            </a:lnRef>
            <a:fillRef idx="0">
              <a:schemeClr val="accent4"/>
            </a:fillRef>
            <a:effectRef idx="1">
              <a:schemeClr val="accent4"/>
            </a:effectRef>
            <a:fontRef idx="minor">
              <a:schemeClr val="tx1"/>
            </a:fontRef>
          </p:style>
        </p:cxnSp>
      </p:grpSp>
      <p:sp>
        <p:nvSpPr>
          <p:cNvPr id="15" name="Rectangle 14">
            <a:extLst>
              <a:ext uri="{FF2B5EF4-FFF2-40B4-BE49-F238E27FC236}">
                <a16:creationId xmlns:a16="http://schemas.microsoft.com/office/drawing/2014/main" id="{AD7ECB4F-FE69-421B-B24A-B01DBF925498}"/>
              </a:ext>
            </a:extLst>
          </p:cNvPr>
          <p:cNvSpPr/>
          <p:nvPr/>
        </p:nvSpPr>
        <p:spPr>
          <a:xfrm>
            <a:off x="956735" y="2612028"/>
            <a:ext cx="4183435" cy="2954655"/>
          </a:xfrm>
          <a:prstGeom prst="rect">
            <a:avLst/>
          </a:prstGeom>
        </p:spPr>
        <p:txBody>
          <a:bodyPr wrap="square">
            <a:spAutoFit/>
          </a:bodyPr>
          <a:lstStyle/>
          <a:p>
            <a:pPr defTabSz="1218971" fontAlgn="base">
              <a:spcBef>
                <a:spcPct val="0"/>
              </a:spcBef>
              <a:spcAft>
                <a:spcPct val="0"/>
              </a:spcAft>
              <a:defRPr/>
            </a:pPr>
            <a:r>
              <a:rPr lang="en-US" sz="2000" b="1" dirty="0">
                <a:solidFill>
                  <a:schemeClr val="bg2">
                    <a:lumMod val="25000"/>
                  </a:schemeClr>
                </a:solidFill>
                <a:latin typeface="Arial" pitchFamily="34" charset="0"/>
                <a:ea typeface="ＭＳ Ｐゴシック" pitchFamily="34" charset="-128"/>
              </a:rPr>
              <a:t>CD30+ Multi-site anaplastic </a:t>
            </a:r>
            <a:br>
              <a:rPr lang="en-US" sz="2000" b="1" dirty="0">
                <a:solidFill>
                  <a:schemeClr val="bg2">
                    <a:lumMod val="25000"/>
                  </a:schemeClr>
                </a:solidFill>
                <a:latin typeface="Arial" pitchFamily="34" charset="0"/>
                <a:ea typeface="ＭＳ Ｐゴシック" pitchFamily="34" charset="-128"/>
              </a:rPr>
            </a:br>
            <a:r>
              <a:rPr lang="en-US" sz="2000" b="1" dirty="0">
                <a:solidFill>
                  <a:schemeClr val="bg2">
                    <a:lumMod val="25000"/>
                  </a:schemeClr>
                </a:solidFill>
                <a:latin typeface="Arial" pitchFamily="34" charset="0"/>
                <a:ea typeface="ＭＳ Ｐゴシック" pitchFamily="34" charset="-128"/>
              </a:rPr>
              <a:t>large cell TCL</a:t>
            </a:r>
            <a:endParaRPr lang="en-US" sz="2000" b="1" dirty="0">
              <a:solidFill>
                <a:schemeClr val="bg2">
                  <a:lumMod val="25000"/>
                </a:schemeClr>
              </a:solidFill>
            </a:endParaRPr>
          </a:p>
          <a:p>
            <a:pPr defTabSz="1218971" fontAlgn="base">
              <a:spcBef>
                <a:spcPct val="0"/>
              </a:spcBef>
              <a:spcAft>
                <a:spcPct val="0"/>
              </a:spcAft>
              <a:defRPr/>
            </a:pPr>
            <a:endParaRPr lang="en-US" sz="2000" dirty="0">
              <a:solidFill>
                <a:schemeClr val="bg2">
                  <a:lumMod val="50000"/>
                </a:schemeClr>
              </a:solidFill>
              <a:latin typeface="Arial" pitchFamily="34" charset="0"/>
              <a:ea typeface="ＭＳ Ｐゴシック" pitchFamily="34" charset="-128"/>
            </a:endParaRPr>
          </a:p>
          <a:p>
            <a:pPr defTabSz="1218971" fontAlgn="base">
              <a:spcBef>
                <a:spcPct val="0"/>
              </a:spcBef>
              <a:spcAft>
                <a:spcPct val="0"/>
              </a:spcAft>
              <a:defRPr/>
            </a:pPr>
            <a:r>
              <a:rPr lang="en-US" dirty="0">
                <a:solidFill>
                  <a:schemeClr val="bg2">
                    <a:lumMod val="25000"/>
                  </a:schemeClr>
                </a:solidFill>
                <a:latin typeface="Arial" pitchFamily="34" charset="0"/>
                <a:ea typeface="ＭＳ Ｐゴシック" pitchFamily="34" charset="-128"/>
              </a:rPr>
              <a:t>Diagnosis in 2017</a:t>
            </a:r>
          </a:p>
          <a:p>
            <a:pPr defTabSz="1218971" fontAlgn="base">
              <a:spcBef>
                <a:spcPct val="0"/>
              </a:spcBef>
              <a:spcAft>
                <a:spcPct val="0"/>
              </a:spcAft>
              <a:defRPr/>
            </a:pPr>
            <a:r>
              <a:rPr lang="en-US" dirty="0">
                <a:solidFill>
                  <a:schemeClr val="bg2">
                    <a:lumMod val="25000"/>
                  </a:schemeClr>
                </a:solidFill>
                <a:latin typeface="Arial" pitchFamily="34" charset="0"/>
                <a:ea typeface="ＭＳ Ｐゴシック" pitchFamily="34" charset="-128"/>
              </a:rPr>
              <a:t>Prior treatments </a:t>
            </a:r>
          </a:p>
          <a:p>
            <a:pPr marL="285693" indent="-285693" defTabSz="1218971" fontAlgn="base">
              <a:spcBef>
                <a:spcPct val="0"/>
              </a:spcBef>
              <a:spcAft>
                <a:spcPct val="0"/>
              </a:spcAft>
              <a:buFont typeface="Arial" panose="020B0604020202020204" pitchFamily="34" charset="0"/>
              <a:buChar char="•"/>
              <a:defRPr/>
            </a:pPr>
            <a:r>
              <a:rPr lang="en-US" dirty="0">
                <a:solidFill>
                  <a:schemeClr val="bg2">
                    <a:lumMod val="25000"/>
                  </a:schemeClr>
                </a:solidFill>
                <a:latin typeface="Arial" pitchFamily="34" charset="0"/>
                <a:ea typeface="ＭＳ Ｐゴシック" pitchFamily="34" charset="-128"/>
              </a:rPr>
              <a:t>Lenalidomide + CHOEP </a:t>
            </a:r>
          </a:p>
          <a:p>
            <a:pPr marL="285693" indent="-285693" defTabSz="1218971" fontAlgn="base">
              <a:spcBef>
                <a:spcPct val="0"/>
              </a:spcBef>
              <a:spcAft>
                <a:spcPct val="0"/>
              </a:spcAft>
              <a:buFont typeface="Arial" panose="020B0604020202020204" pitchFamily="34" charset="0"/>
              <a:buChar char="•"/>
              <a:defRPr/>
            </a:pPr>
            <a:r>
              <a:rPr lang="en-US" dirty="0">
                <a:solidFill>
                  <a:schemeClr val="bg2">
                    <a:lumMod val="25000"/>
                  </a:schemeClr>
                </a:solidFill>
                <a:latin typeface="Arial" pitchFamily="34" charset="0"/>
                <a:ea typeface="ＭＳ Ｐゴシック" pitchFamily="34" charset="-128"/>
              </a:rPr>
              <a:t>Gemcitabine + Oxaliplatin</a:t>
            </a:r>
          </a:p>
          <a:p>
            <a:pPr marL="285693" indent="-285693" defTabSz="1218971" fontAlgn="base">
              <a:spcBef>
                <a:spcPct val="0"/>
              </a:spcBef>
              <a:spcAft>
                <a:spcPct val="0"/>
              </a:spcAft>
              <a:buFont typeface="Arial" panose="020B0604020202020204" pitchFamily="34" charset="0"/>
              <a:buChar char="•"/>
              <a:defRPr/>
            </a:pPr>
            <a:r>
              <a:rPr lang="en-US" dirty="0">
                <a:solidFill>
                  <a:schemeClr val="bg2">
                    <a:lumMod val="25000"/>
                  </a:schemeClr>
                </a:solidFill>
                <a:latin typeface="Arial" pitchFamily="34" charset="0"/>
                <a:ea typeface="ＭＳ Ｐゴシック" pitchFamily="34" charset="-128"/>
              </a:rPr>
              <a:t>Cyclophosphamide </a:t>
            </a:r>
          </a:p>
          <a:p>
            <a:pPr marL="285693" indent="-285693" defTabSz="1218971" fontAlgn="base">
              <a:spcBef>
                <a:spcPct val="0"/>
              </a:spcBef>
              <a:spcAft>
                <a:spcPct val="0"/>
              </a:spcAft>
              <a:buFont typeface="Arial" panose="020B0604020202020204" pitchFamily="34" charset="0"/>
              <a:buChar char="•"/>
              <a:defRPr/>
            </a:pPr>
            <a:r>
              <a:rPr lang="en-US" dirty="0">
                <a:solidFill>
                  <a:schemeClr val="bg2">
                    <a:lumMod val="25000"/>
                  </a:schemeClr>
                </a:solidFill>
                <a:latin typeface="Arial" pitchFamily="34" charset="0"/>
                <a:ea typeface="ＭＳ Ｐゴシック" pitchFamily="34" charset="-128"/>
              </a:rPr>
              <a:t>Nivolumab </a:t>
            </a:r>
          </a:p>
          <a:p>
            <a:pPr marL="285693" indent="-285693" defTabSz="1218971" fontAlgn="base">
              <a:spcBef>
                <a:spcPct val="0"/>
              </a:spcBef>
              <a:spcAft>
                <a:spcPct val="0"/>
              </a:spcAft>
              <a:buFont typeface="Arial" panose="020B0604020202020204" pitchFamily="34" charset="0"/>
              <a:buChar char="•"/>
              <a:defRPr/>
            </a:pPr>
            <a:r>
              <a:rPr lang="en-US" dirty="0">
                <a:solidFill>
                  <a:schemeClr val="bg2">
                    <a:lumMod val="25000"/>
                  </a:schemeClr>
                </a:solidFill>
                <a:latin typeface="Arial" pitchFamily="34" charset="0"/>
                <a:ea typeface="ＭＳ Ｐゴシック" pitchFamily="34" charset="-128"/>
              </a:rPr>
              <a:t>Brentuximab </a:t>
            </a:r>
            <a:r>
              <a:rPr lang="en-US" dirty="0" err="1">
                <a:solidFill>
                  <a:schemeClr val="bg2">
                    <a:lumMod val="25000"/>
                  </a:schemeClr>
                </a:solidFill>
                <a:latin typeface="Arial" pitchFamily="34" charset="0"/>
                <a:ea typeface="ＭＳ Ｐゴシック" pitchFamily="34" charset="-128"/>
              </a:rPr>
              <a:t>Vendotin</a:t>
            </a:r>
            <a:endParaRPr lang="en-US" dirty="0">
              <a:solidFill>
                <a:schemeClr val="bg2">
                  <a:lumMod val="25000"/>
                </a:schemeClr>
              </a:solidFill>
              <a:latin typeface="Arial" pitchFamily="34" charset="0"/>
              <a:ea typeface="ＭＳ Ｐゴシック" pitchFamily="34" charset="-128"/>
            </a:endParaRPr>
          </a:p>
        </p:txBody>
      </p:sp>
    </p:spTree>
    <p:extLst>
      <p:ext uri="{BB962C8B-B14F-4D97-AF65-F5344CB8AC3E}">
        <p14:creationId xmlns:p14="http://schemas.microsoft.com/office/powerpoint/2010/main" val="8691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840F1-F185-499A-B1CB-05700EB62C3D}"/>
              </a:ext>
            </a:extLst>
          </p:cNvPr>
          <p:cNvSpPr>
            <a:spLocks noGrp="1"/>
          </p:cNvSpPr>
          <p:nvPr>
            <p:ph type="title"/>
          </p:nvPr>
        </p:nvSpPr>
        <p:spPr>
          <a:xfrm>
            <a:off x="601021" y="355872"/>
            <a:ext cx="10512862" cy="1325563"/>
          </a:xfrm>
        </p:spPr>
        <p:txBody>
          <a:bodyPr>
            <a:normAutofit fontScale="90000"/>
          </a:bodyPr>
          <a:lstStyle/>
          <a:p>
            <a:r>
              <a:rPr lang="en-US" b="1" dirty="0">
                <a:solidFill>
                  <a:srgbClr val="071058"/>
                </a:solidFill>
              </a:rPr>
              <a:t>6-month Partial Response </a:t>
            </a:r>
            <a:br>
              <a:rPr lang="en-US" b="1" dirty="0">
                <a:solidFill>
                  <a:srgbClr val="071058"/>
                </a:solidFill>
              </a:rPr>
            </a:br>
            <a:r>
              <a:rPr lang="en-US" sz="2400" u="sng" dirty="0">
                <a:solidFill>
                  <a:srgbClr val="071058"/>
                </a:solidFill>
              </a:rPr>
              <a:t>Dose Level 4:</a:t>
            </a:r>
            <a:r>
              <a:rPr lang="en-US" sz="2400" dirty="0">
                <a:solidFill>
                  <a:srgbClr val="071058"/>
                </a:solidFill>
              </a:rPr>
              <a:t> </a:t>
            </a:r>
            <a:r>
              <a:rPr lang="en-US" sz="2400" dirty="0">
                <a:solidFill>
                  <a:srgbClr val="002060"/>
                </a:solidFill>
              </a:rPr>
              <a:t>1.7x10</a:t>
            </a:r>
            <a:r>
              <a:rPr lang="en-US" sz="2400" baseline="30000" dirty="0">
                <a:solidFill>
                  <a:srgbClr val="002060"/>
                </a:solidFill>
              </a:rPr>
              <a:t>11  </a:t>
            </a:r>
            <a:r>
              <a:rPr lang="en-US" sz="2400" dirty="0">
                <a:solidFill>
                  <a:srgbClr val="002060"/>
                </a:solidFill>
              </a:rPr>
              <a:t>TCID</a:t>
            </a:r>
            <a:r>
              <a:rPr lang="en-US" sz="2400" baseline="-25000" dirty="0">
                <a:solidFill>
                  <a:srgbClr val="002060"/>
                </a:solidFill>
              </a:rPr>
              <a:t>50</a:t>
            </a:r>
            <a:b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br>
            <a:endParaRPr lang="en-US" sz="2400" b="1" u="sng" dirty="0">
              <a:solidFill>
                <a:srgbClr val="071058"/>
              </a:solidFill>
            </a:endParaRPr>
          </a:p>
        </p:txBody>
      </p:sp>
      <p:sp>
        <p:nvSpPr>
          <p:cNvPr id="15" name="Rectangle 14">
            <a:extLst>
              <a:ext uri="{FF2B5EF4-FFF2-40B4-BE49-F238E27FC236}">
                <a16:creationId xmlns:a16="http://schemas.microsoft.com/office/drawing/2014/main" id="{AD7ECB4F-FE69-421B-B24A-B01DBF925498}"/>
              </a:ext>
            </a:extLst>
          </p:cNvPr>
          <p:cNvSpPr/>
          <p:nvPr/>
        </p:nvSpPr>
        <p:spPr>
          <a:xfrm>
            <a:off x="693593" y="1891876"/>
            <a:ext cx="3676950" cy="3785652"/>
          </a:xfrm>
          <a:prstGeom prst="rect">
            <a:avLst/>
          </a:prstGeom>
        </p:spPr>
        <p:txBody>
          <a:bodyPr wrap="square">
            <a:spAutoFit/>
          </a:bodyPr>
          <a:lstStyle/>
          <a:p>
            <a:pPr defTabSz="1218971" fontAlgn="base">
              <a:spcBef>
                <a:spcPct val="0"/>
              </a:spcBef>
              <a:spcAft>
                <a:spcPct val="0"/>
              </a:spcAft>
              <a:defRPr/>
            </a:pPr>
            <a:r>
              <a:rPr lang="en-US" sz="2000" b="1" dirty="0">
                <a:solidFill>
                  <a:schemeClr val="bg2">
                    <a:lumMod val="25000"/>
                  </a:schemeClr>
                </a:solidFill>
                <a:latin typeface="Arial" pitchFamily="34" charset="0"/>
                <a:ea typeface="ＭＳ Ｐゴシック" pitchFamily="34" charset="-128"/>
              </a:rPr>
              <a:t>CD30+ Multi-site peripheral TCL</a:t>
            </a:r>
          </a:p>
          <a:p>
            <a:pPr defTabSz="1218971" fontAlgn="base">
              <a:spcBef>
                <a:spcPct val="0"/>
              </a:spcBef>
              <a:spcAft>
                <a:spcPct val="0"/>
              </a:spcAft>
              <a:defRPr/>
            </a:pPr>
            <a:endParaRPr lang="en-US" sz="2000" b="1" dirty="0">
              <a:solidFill>
                <a:schemeClr val="bg2">
                  <a:lumMod val="25000"/>
                </a:schemeClr>
              </a:solidFill>
              <a:latin typeface="Arial" pitchFamily="34" charset="0"/>
              <a:ea typeface="ＭＳ Ｐゴシック" pitchFamily="34" charset="-128"/>
            </a:endParaRPr>
          </a:p>
          <a:p>
            <a:pPr defTabSz="1218971" fontAlgn="base">
              <a:spcBef>
                <a:spcPct val="0"/>
              </a:spcBef>
              <a:spcAft>
                <a:spcPct val="0"/>
              </a:spcAft>
              <a:defRPr/>
            </a:pPr>
            <a:r>
              <a:rPr lang="en-US" sz="2000" dirty="0">
                <a:solidFill>
                  <a:schemeClr val="bg2">
                    <a:lumMod val="25000"/>
                  </a:schemeClr>
                </a:solidFill>
                <a:latin typeface="Arial" pitchFamily="34" charset="0"/>
                <a:ea typeface="ＭＳ Ｐゴシック" pitchFamily="34" charset="-128"/>
              </a:rPr>
              <a:t>Diagnosis in 2013</a:t>
            </a:r>
          </a:p>
          <a:p>
            <a:pPr defTabSz="1218971" fontAlgn="base">
              <a:spcBef>
                <a:spcPct val="0"/>
              </a:spcBef>
              <a:spcAft>
                <a:spcPct val="0"/>
              </a:spcAft>
              <a:defRPr/>
            </a:pPr>
            <a:r>
              <a:rPr lang="en-US" sz="2000" dirty="0">
                <a:solidFill>
                  <a:schemeClr val="bg2">
                    <a:lumMod val="25000"/>
                  </a:schemeClr>
                </a:solidFill>
                <a:latin typeface="Arial" pitchFamily="34" charset="0"/>
                <a:ea typeface="ＭＳ Ｐゴシック" pitchFamily="34" charset="-128"/>
              </a:rPr>
              <a:t>Prior Treatments: </a:t>
            </a:r>
          </a:p>
          <a:p>
            <a:pPr defTabSz="1218971" fontAlgn="base">
              <a:spcBef>
                <a:spcPct val="0"/>
              </a:spcBef>
              <a:spcAft>
                <a:spcPct val="0"/>
              </a:spcAft>
              <a:defRPr/>
            </a:pPr>
            <a:r>
              <a:rPr lang="en-US" sz="2000" dirty="0">
                <a:solidFill>
                  <a:schemeClr val="bg2">
                    <a:lumMod val="25000"/>
                  </a:schemeClr>
                </a:solidFill>
                <a:latin typeface="Arial" pitchFamily="34" charset="0"/>
                <a:ea typeface="ＭＳ Ｐゴシック" pitchFamily="34" charset="-128"/>
              </a:rPr>
              <a:t>CHOP-</a:t>
            </a:r>
            <a:r>
              <a:rPr lang="en-US" sz="2000" dirty="0" err="1">
                <a:solidFill>
                  <a:schemeClr val="bg2">
                    <a:lumMod val="25000"/>
                  </a:schemeClr>
                </a:solidFill>
                <a:latin typeface="Arial" pitchFamily="34" charset="0"/>
                <a:ea typeface="ＭＳ Ｐゴシック" pitchFamily="34" charset="-128"/>
              </a:rPr>
              <a:t>Ritxuan</a:t>
            </a:r>
            <a:endParaRPr lang="en-US" sz="2000" dirty="0">
              <a:solidFill>
                <a:schemeClr val="bg2">
                  <a:lumMod val="25000"/>
                </a:schemeClr>
              </a:solidFill>
              <a:latin typeface="Arial" pitchFamily="34" charset="0"/>
              <a:ea typeface="ＭＳ Ｐゴシック" pitchFamily="34" charset="-128"/>
            </a:endParaRPr>
          </a:p>
          <a:p>
            <a:pPr defTabSz="1218971" fontAlgn="base">
              <a:spcBef>
                <a:spcPct val="0"/>
              </a:spcBef>
              <a:spcAft>
                <a:spcPct val="0"/>
              </a:spcAft>
              <a:defRPr/>
            </a:pPr>
            <a:r>
              <a:rPr lang="en-US" sz="2000" dirty="0">
                <a:solidFill>
                  <a:schemeClr val="bg2">
                    <a:lumMod val="25000"/>
                  </a:schemeClr>
                </a:solidFill>
                <a:latin typeface="Arial" pitchFamily="34" charset="0"/>
                <a:ea typeface="ＭＳ Ｐゴシック" pitchFamily="34" charset="-128"/>
              </a:rPr>
              <a:t>ICE</a:t>
            </a:r>
          </a:p>
          <a:p>
            <a:pPr defTabSz="1218971" fontAlgn="base">
              <a:spcBef>
                <a:spcPct val="0"/>
              </a:spcBef>
              <a:spcAft>
                <a:spcPct val="0"/>
              </a:spcAft>
              <a:defRPr/>
            </a:pPr>
            <a:r>
              <a:rPr lang="en-US" sz="2000" dirty="0">
                <a:solidFill>
                  <a:schemeClr val="bg2">
                    <a:lumMod val="25000"/>
                  </a:schemeClr>
                </a:solidFill>
                <a:latin typeface="Arial" pitchFamily="34" charset="0"/>
                <a:ea typeface="ＭＳ Ｐゴシック" pitchFamily="34" charset="-128"/>
              </a:rPr>
              <a:t>ASCT</a:t>
            </a:r>
          </a:p>
          <a:p>
            <a:pPr defTabSz="1218971" fontAlgn="base">
              <a:spcBef>
                <a:spcPct val="0"/>
              </a:spcBef>
              <a:spcAft>
                <a:spcPct val="0"/>
              </a:spcAft>
              <a:defRPr/>
            </a:pPr>
            <a:r>
              <a:rPr lang="en-US" sz="2000" dirty="0">
                <a:solidFill>
                  <a:schemeClr val="bg2">
                    <a:lumMod val="25000"/>
                  </a:schemeClr>
                </a:solidFill>
                <a:latin typeface="Arial" pitchFamily="34" charset="0"/>
                <a:ea typeface="ＭＳ Ｐゴシック" pitchFamily="34" charset="-128"/>
              </a:rPr>
              <a:t>Ruxolitinib</a:t>
            </a:r>
          </a:p>
          <a:p>
            <a:pPr defTabSz="1218971" fontAlgn="base">
              <a:spcBef>
                <a:spcPct val="0"/>
              </a:spcBef>
              <a:spcAft>
                <a:spcPct val="0"/>
              </a:spcAft>
              <a:defRPr/>
            </a:pPr>
            <a:r>
              <a:rPr lang="en-US" sz="2000" dirty="0">
                <a:solidFill>
                  <a:schemeClr val="bg2">
                    <a:lumMod val="25000"/>
                  </a:schemeClr>
                </a:solidFill>
                <a:latin typeface="Arial" pitchFamily="34" charset="0"/>
                <a:ea typeface="ＭＳ Ｐゴシック" pitchFamily="34" charset="-128"/>
              </a:rPr>
              <a:t>Romidepsin</a:t>
            </a:r>
          </a:p>
          <a:p>
            <a:pPr defTabSz="1218971" fontAlgn="base">
              <a:spcBef>
                <a:spcPct val="0"/>
              </a:spcBef>
              <a:spcAft>
                <a:spcPct val="0"/>
              </a:spcAft>
              <a:defRPr/>
            </a:pPr>
            <a:r>
              <a:rPr lang="en-US" sz="2000" dirty="0">
                <a:solidFill>
                  <a:schemeClr val="bg2">
                    <a:lumMod val="25000"/>
                  </a:schemeClr>
                </a:solidFill>
                <a:latin typeface="Arial" pitchFamily="34" charset="0"/>
                <a:ea typeface="ＭＳ Ｐゴシック" pitchFamily="34" charset="-128"/>
              </a:rPr>
              <a:t>Pralatrexate and pembrolizumab (clinical trial)</a:t>
            </a:r>
            <a:endParaRPr lang="en-US" sz="1600" dirty="0">
              <a:solidFill>
                <a:schemeClr val="bg2">
                  <a:lumMod val="25000"/>
                </a:schemeClr>
              </a:solidFill>
              <a:latin typeface="Arial" pitchFamily="34" charset="0"/>
              <a:ea typeface="ＭＳ Ｐゴシック" pitchFamily="34" charset="-128"/>
            </a:endParaRPr>
          </a:p>
        </p:txBody>
      </p:sp>
      <p:grpSp>
        <p:nvGrpSpPr>
          <p:cNvPr id="16" name="Group 15">
            <a:extLst>
              <a:ext uri="{FF2B5EF4-FFF2-40B4-BE49-F238E27FC236}">
                <a16:creationId xmlns:a16="http://schemas.microsoft.com/office/drawing/2014/main" id="{60F51EBC-42CE-4793-A39B-61FB71775FAF}"/>
              </a:ext>
            </a:extLst>
          </p:cNvPr>
          <p:cNvGrpSpPr/>
          <p:nvPr/>
        </p:nvGrpSpPr>
        <p:grpSpPr>
          <a:xfrm>
            <a:off x="3908268" y="1518296"/>
            <a:ext cx="8229320" cy="4634643"/>
            <a:chOff x="14492161" y="8307508"/>
            <a:chExt cx="5204613" cy="2352034"/>
          </a:xfrm>
        </p:grpSpPr>
        <p:cxnSp>
          <p:nvCxnSpPr>
            <p:cNvPr id="17" name="Straight Arrow Connector 16">
              <a:extLst>
                <a:ext uri="{FF2B5EF4-FFF2-40B4-BE49-F238E27FC236}">
                  <a16:creationId xmlns:a16="http://schemas.microsoft.com/office/drawing/2014/main" id="{CC3AFB78-D00D-472C-BF26-A5C6173174D0}"/>
                </a:ext>
              </a:extLst>
            </p:cNvPr>
            <p:cNvCxnSpPr>
              <a:cxnSpLocks/>
            </p:cNvCxnSpPr>
            <p:nvPr/>
          </p:nvCxnSpPr>
          <p:spPr>
            <a:xfrm flipH="1">
              <a:off x="18633632" y="8307508"/>
              <a:ext cx="28566" cy="4584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1A6945F-A3E4-4300-9601-E68F7763710B}"/>
                </a:ext>
              </a:extLst>
            </p:cNvPr>
            <p:cNvCxnSpPr>
              <a:cxnSpLocks/>
            </p:cNvCxnSpPr>
            <p:nvPr/>
          </p:nvCxnSpPr>
          <p:spPr>
            <a:xfrm flipH="1">
              <a:off x="18866930" y="8654001"/>
              <a:ext cx="3296" cy="94463"/>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D6BD09-DFBF-4C2B-AAC6-A56BA536E352}"/>
                </a:ext>
              </a:extLst>
            </p:cNvPr>
            <p:cNvPicPr>
              <a:picLocks noChangeAspect="1"/>
            </p:cNvPicPr>
            <p:nvPr/>
          </p:nvPicPr>
          <p:blipFill rotWithShape="1">
            <a:blip r:embed="rId2"/>
            <a:srcRect b="44126"/>
            <a:stretch/>
          </p:blipFill>
          <p:spPr>
            <a:xfrm>
              <a:off x="15894257" y="8478710"/>
              <a:ext cx="1256111" cy="1977764"/>
            </a:xfrm>
            <a:prstGeom prst="rect">
              <a:avLst/>
            </a:prstGeom>
          </p:spPr>
        </p:pic>
        <p:pic>
          <p:nvPicPr>
            <p:cNvPr id="20" name="Picture 19">
              <a:extLst>
                <a:ext uri="{FF2B5EF4-FFF2-40B4-BE49-F238E27FC236}">
                  <a16:creationId xmlns:a16="http://schemas.microsoft.com/office/drawing/2014/main" id="{B440E188-D5CD-4ACB-9D9E-8D8BD36DC6E0}"/>
                </a:ext>
              </a:extLst>
            </p:cNvPr>
            <p:cNvPicPr>
              <a:picLocks noChangeAspect="1"/>
            </p:cNvPicPr>
            <p:nvPr/>
          </p:nvPicPr>
          <p:blipFill rotWithShape="1">
            <a:blip r:embed="rId3"/>
            <a:srcRect b="44126"/>
            <a:stretch/>
          </p:blipFill>
          <p:spPr>
            <a:xfrm>
              <a:off x="14595075" y="8468996"/>
              <a:ext cx="1256111" cy="1977764"/>
            </a:xfrm>
            <a:prstGeom prst="rect">
              <a:avLst/>
            </a:prstGeom>
          </p:spPr>
        </p:pic>
        <p:grpSp>
          <p:nvGrpSpPr>
            <p:cNvPr id="21" name="Group 20">
              <a:extLst>
                <a:ext uri="{FF2B5EF4-FFF2-40B4-BE49-F238E27FC236}">
                  <a16:creationId xmlns:a16="http://schemas.microsoft.com/office/drawing/2014/main" id="{AE969D4B-150A-4924-A47C-12C7941359C4}"/>
                </a:ext>
              </a:extLst>
            </p:cNvPr>
            <p:cNvGrpSpPr/>
            <p:nvPr/>
          </p:nvGrpSpPr>
          <p:grpSpPr>
            <a:xfrm>
              <a:off x="17295517" y="8459654"/>
              <a:ext cx="2401257" cy="127659"/>
              <a:chOff x="3466346" y="6386974"/>
              <a:chExt cx="3201677" cy="170213"/>
            </a:xfrm>
          </p:grpSpPr>
          <p:sp>
            <p:nvSpPr>
              <p:cNvPr id="37" name="TextBox 36">
                <a:extLst>
                  <a:ext uri="{FF2B5EF4-FFF2-40B4-BE49-F238E27FC236}">
                    <a16:creationId xmlns:a16="http://schemas.microsoft.com/office/drawing/2014/main" id="{C7A15358-2C70-43ED-9067-BA8B10F135BE}"/>
                  </a:ext>
                </a:extLst>
              </p:cNvPr>
              <p:cNvSpPr txBox="1"/>
              <p:nvPr/>
            </p:nvSpPr>
            <p:spPr>
              <a:xfrm>
                <a:off x="3466346" y="6390581"/>
                <a:ext cx="1252385" cy="166606"/>
              </a:xfrm>
              <a:prstGeom prst="rect">
                <a:avLst/>
              </a:prstGeom>
              <a:noFill/>
            </p:spPr>
            <p:txBody>
              <a:bodyPr wrap="square" rtlCol="0">
                <a:spAutoFit/>
              </a:bodyPr>
              <a:lstStyle/>
              <a:p>
                <a:pPr defTabSz="914081"/>
                <a:r>
                  <a:rPr lang="en-US" sz="1000" b="1" dirty="0">
                    <a:solidFill>
                      <a:srgbClr val="002457"/>
                    </a:solidFill>
                    <a:latin typeface="Arial" panose="020B0604020202020204"/>
                  </a:rPr>
                  <a:t>Before VSV	</a:t>
                </a:r>
                <a:endParaRPr lang="en-US" sz="800" b="1" dirty="0">
                  <a:solidFill>
                    <a:srgbClr val="002457"/>
                  </a:solidFill>
                  <a:latin typeface="Arial" panose="020B0604020202020204"/>
                </a:endParaRPr>
              </a:p>
            </p:txBody>
          </p:sp>
          <p:sp>
            <p:nvSpPr>
              <p:cNvPr id="38" name="TextBox 37">
                <a:extLst>
                  <a:ext uri="{FF2B5EF4-FFF2-40B4-BE49-F238E27FC236}">
                    <a16:creationId xmlns:a16="http://schemas.microsoft.com/office/drawing/2014/main" id="{7102D6E1-E302-4FC8-B513-70B9B455F496}"/>
                  </a:ext>
                </a:extLst>
              </p:cNvPr>
              <p:cNvSpPr txBox="1"/>
              <p:nvPr/>
            </p:nvSpPr>
            <p:spPr>
              <a:xfrm>
                <a:off x="5076286" y="6386974"/>
                <a:ext cx="1591737" cy="166606"/>
              </a:xfrm>
              <a:prstGeom prst="rect">
                <a:avLst/>
              </a:prstGeom>
              <a:noFill/>
            </p:spPr>
            <p:txBody>
              <a:bodyPr wrap="square" rtlCol="0">
                <a:spAutoFit/>
              </a:bodyPr>
              <a:lstStyle/>
              <a:p>
                <a:pPr defTabSz="914081"/>
                <a:r>
                  <a:rPr lang="en-US" sz="1000" b="1" dirty="0">
                    <a:solidFill>
                      <a:srgbClr val="002457"/>
                    </a:solidFill>
                    <a:latin typeface="Arial" panose="020B0604020202020204"/>
                  </a:rPr>
                  <a:t>6 month after VSV</a:t>
                </a:r>
              </a:p>
            </p:txBody>
          </p:sp>
        </p:grpSp>
        <p:cxnSp>
          <p:nvCxnSpPr>
            <p:cNvPr id="22" name="Straight Arrow Connector 21">
              <a:extLst>
                <a:ext uri="{FF2B5EF4-FFF2-40B4-BE49-F238E27FC236}">
                  <a16:creationId xmlns:a16="http://schemas.microsoft.com/office/drawing/2014/main" id="{87A19127-583C-47EF-996C-8645CEA553ED}"/>
                </a:ext>
              </a:extLst>
            </p:cNvPr>
            <p:cNvCxnSpPr>
              <a:cxnSpLocks/>
            </p:cNvCxnSpPr>
            <p:nvPr/>
          </p:nvCxnSpPr>
          <p:spPr>
            <a:xfrm flipH="1">
              <a:off x="14946985" y="9023795"/>
              <a:ext cx="44259" cy="2017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4B313BF-1CA5-40AC-ACEF-F3A002D4BA5F}"/>
                </a:ext>
              </a:extLst>
            </p:cNvPr>
            <p:cNvCxnSpPr>
              <a:cxnSpLocks/>
            </p:cNvCxnSpPr>
            <p:nvPr/>
          </p:nvCxnSpPr>
          <p:spPr>
            <a:xfrm>
              <a:off x="14991244" y="9023795"/>
              <a:ext cx="40997" cy="1357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3BD7265-87C1-4FDD-9BF4-9CB3A9E5A20E}"/>
                </a:ext>
              </a:extLst>
            </p:cNvPr>
            <p:cNvCxnSpPr>
              <a:cxnSpLocks/>
            </p:cNvCxnSpPr>
            <p:nvPr/>
          </p:nvCxnSpPr>
          <p:spPr>
            <a:xfrm>
              <a:off x="14991244" y="9012331"/>
              <a:ext cx="143356" cy="61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E55E562-0D06-418A-BF40-EBE21DB82084}"/>
                </a:ext>
              </a:extLst>
            </p:cNvPr>
            <p:cNvCxnSpPr>
              <a:cxnSpLocks/>
            </p:cNvCxnSpPr>
            <p:nvPr/>
          </p:nvCxnSpPr>
          <p:spPr>
            <a:xfrm flipH="1">
              <a:off x="15294698" y="8872583"/>
              <a:ext cx="125195" cy="803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642788-1822-4B5E-B684-D461A0EF225A}"/>
                </a:ext>
              </a:extLst>
            </p:cNvPr>
            <p:cNvCxnSpPr>
              <a:cxnSpLocks/>
            </p:cNvCxnSpPr>
            <p:nvPr/>
          </p:nvCxnSpPr>
          <p:spPr>
            <a:xfrm flipH="1">
              <a:off x="15504849" y="9203179"/>
              <a:ext cx="2200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7CE3E7F-E178-485E-A37D-A505B84F6CAF}"/>
                </a:ext>
              </a:extLst>
            </p:cNvPr>
            <p:cNvCxnSpPr>
              <a:cxnSpLocks/>
            </p:cNvCxnSpPr>
            <p:nvPr/>
          </p:nvCxnSpPr>
          <p:spPr>
            <a:xfrm>
              <a:off x="14991244" y="9012331"/>
              <a:ext cx="113504" cy="1021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68DF53B-5377-4D7C-9D01-41193074E142}"/>
                </a:ext>
              </a:extLst>
            </p:cNvPr>
            <p:cNvSpPr txBox="1"/>
            <p:nvPr/>
          </p:nvSpPr>
          <p:spPr>
            <a:xfrm>
              <a:off x="14846061" y="10529530"/>
              <a:ext cx="939289" cy="124955"/>
            </a:xfrm>
            <a:prstGeom prst="rect">
              <a:avLst/>
            </a:prstGeom>
            <a:noFill/>
          </p:spPr>
          <p:txBody>
            <a:bodyPr wrap="square" rtlCol="0">
              <a:spAutoFit/>
            </a:bodyPr>
            <a:lstStyle/>
            <a:p>
              <a:pPr defTabSz="914081"/>
              <a:r>
                <a:rPr lang="en-US" sz="1000" b="1" dirty="0">
                  <a:solidFill>
                    <a:srgbClr val="002457"/>
                  </a:solidFill>
                  <a:latin typeface="Arial" panose="020B0604020202020204"/>
                </a:rPr>
                <a:t>Before VSV</a:t>
              </a:r>
            </a:p>
          </p:txBody>
        </p:sp>
        <p:sp>
          <p:nvSpPr>
            <p:cNvPr id="34" name="TextBox 33">
              <a:extLst>
                <a:ext uri="{FF2B5EF4-FFF2-40B4-BE49-F238E27FC236}">
                  <a16:creationId xmlns:a16="http://schemas.microsoft.com/office/drawing/2014/main" id="{05A9B122-C5B2-46B7-8146-AA04B2112E30}"/>
                </a:ext>
              </a:extLst>
            </p:cNvPr>
            <p:cNvSpPr txBox="1"/>
            <p:nvPr/>
          </p:nvSpPr>
          <p:spPr>
            <a:xfrm>
              <a:off x="15964215" y="10534587"/>
              <a:ext cx="939289" cy="124955"/>
            </a:xfrm>
            <a:prstGeom prst="rect">
              <a:avLst/>
            </a:prstGeom>
            <a:noFill/>
          </p:spPr>
          <p:txBody>
            <a:bodyPr wrap="square" rtlCol="0">
              <a:spAutoFit/>
            </a:bodyPr>
            <a:lstStyle/>
            <a:p>
              <a:pPr defTabSz="914081"/>
              <a:r>
                <a:rPr lang="en-US" sz="1000" b="1" dirty="0">
                  <a:solidFill>
                    <a:srgbClr val="002457"/>
                  </a:solidFill>
                  <a:latin typeface="Arial" panose="020B0604020202020204"/>
                </a:rPr>
                <a:t>1 month after VSV</a:t>
              </a:r>
            </a:p>
          </p:txBody>
        </p:sp>
        <p:sp>
          <p:nvSpPr>
            <p:cNvPr id="35" name="TextBox 34">
              <a:extLst>
                <a:ext uri="{FF2B5EF4-FFF2-40B4-BE49-F238E27FC236}">
                  <a16:creationId xmlns:a16="http://schemas.microsoft.com/office/drawing/2014/main" id="{0223CAE3-4DB0-4C90-866F-CAF8B623099F}"/>
                </a:ext>
              </a:extLst>
            </p:cNvPr>
            <p:cNvSpPr txBox="1"/>
            <p:nvPr/>
          </p:nvSpPr>
          <p:spPr>
            <a:xfrm>
              <a:off x="14492161" y="8480467"/>
              <a:ext cx="238699" cy="70287"/>
            </a:xfrm>
            <a:prstGeom prst="rect">
              <a:avLst/>
            </a:prstGeom>
            <a:noFill/>
          </p:spPr>
          <p:txBody>
            <a:bodyPr wrap="square" rtlCol="0">
              <a:spAutoFit/>
            </a:bodyPr>
            <a:lstStyle/>
            <a:p>
              <a:pPr defTabSz="914081"/>
              <a:r>
                <a:rPr lang="en-US" sz="300" dirty="0">
                  <a:solidFill>
                    <a:srgbClr val="002457"/>
                  </a:solidFill>
                  <a:latin typeface="Arial" panose="020B0604020202020204"/>
                </a:rPr>
                <a:t>a.</a:t>
              </a:r>
            </a:p>
          </p:txBody>
        </p:sp>
        <p:sp>
          <p:nvSpPr>
            <p:cNvPr id="36" name="TextBox 35">
              <a:extLst>
                <a:ext uri="{FF2B5EF4-FFF2-40B4-BE49-F238E27FC236}">
                  <a16:creationId xmlns:a16="http://schemas.microsoft.com/office/drawing/2014/main" id="{5216E889-0261-4880-938D-9863F44F9C79}"/>
                </a:ext>
              </a:extLst>
            </p:cNvPr>
            <p:cNvSpPr txBox="1"/>
            <p:nvPr/>
          </p:nvSpPr>
          <p:spPr>
            <a:xfrm>
              <a:off x="17143416" y="8461953"/>
              <a:ext cx="238699" cy="70287"/>
            </a:xfrm>
            <a:prstGeom prst="rect">
              <a:avLst/>
            </a:prstGeom>
            <a:noFill/>
          </p:spPr>
          <p:txBody>
            <a:bodyPr wrap="square" rtlCol="0">
              <a:spAutoFit/>
            </a:bodyPr>
            <a:lstStyle/>
            <a:p>
              <a:pPr defTabSz="914081"/>
              <a:r>
                <a:rPr lang="en-US" sz="300" dirty="0">
                  <a:solidFill>
                    <a:srgbClr val="002457"/>
                  </a:solidFill>
                  <a:latin typeface="Arial" panose="020B0604020202020204"/>
                </a:rPr>
                <a:t>b.</a:t>
              </a:r>
            </a:p>
          </p:txBody>
        </p:sp>
      </p:grpSp>
      <p:pic>
        <p:nvPicPr>
          <p:cNvPr id="39" name="Picture 38">
            <a:extLst>
              <a:ext uri="{FF2B5EF4-FFF2-40B4-BE49-F238E27FC236}">
                <a16:creationId xmlns:a16="http://schemas.microsoft.com/office/drawing/2014/main" id="{F4A63087-F728-4EFB-9567-EE241C6C4ADB}"/>
              </a:ext>
            </a:extLst>
          </p:cNvPr>
          <p:cNvPicPr>
            <a:picLocks noChangeAspect="1"/>
          </p:cNvPicPr>
          <p:nvPr/>
        </p:nvPicPr>
        <p:blipFill>
          <a:blip r:embed="rId4"/>
          <a:stretch>
            <a:fillRect/>
          </a:stretch>
        </p:blipFill>
        <p:spPr>
          <a:xfrm>
            <a:off x="8019037" y="2337813"/>
            <a:ext cx="2076450" cy="1733550"/>
          </a:xfrm>
          <a:prstGeom prst="rect">
            <a:avLst/>
          </a:prstGeom>
        </p:spPr>
      </p:pic>
      <p:pic>
        <p:nvPicPr>
          <p:cNvPr id="40" name="Picture 39">
            <a:extLst>
              <a:ext uri="{FF2B5EF4-FFF2-40B4-BE49-F238E27FC236}">
                <a16:creationId xmlns:a16="http://schemas.microsoft.com/office/drawing/2014/main" id="{D67FFB2C-DBA9-4AD1-A1E9-241983A249A7}"/>
              </a:ext>
            </a:extLst>
          </p:cNvPr>
          <p:cNvPicPr>
            <a:picLocks noChangeAspect="1"/>
          </p:cNvPicPr>
          <p:nvPr/>
        </p:nvPicPr>
        <p:blipFill>
          <a:blip r:embed="rId5"/>
          <a:stretch>
            <a:fillRect/>
          </a:stretch>
        </p:blipFill>
        <p:spPr>
          <a:xfrm>
            <a:off x="10201011" y="2311308"/>
            <a:ext cx="2105025" cy="1771650"/>
          </a:xfrm>
          <a:prstGeom prst="rect">
            <a:avLst/>
          </a:prstGeom>
        </p:spPr>
      </p:pic>
      <p:pic>
        <p:nvPicPr>
          <p:cNvPr id="41" name="Picture 40">
            <a:extLst>
              <a:ext uri="{FF2B5EF4-FFF2-40B4-BE49-F238E27FC236}">
                <a16:creationId xmlns:a16="http://schemas.microsoft.com/office/drawing/2014/main" id="{E2C419FE-64F9-4E11-AF97-FDFF1A80AE4B}"/>
              </a:ext>
            </a:extLst>
          </p:cNvPr>
          <p:cNvPicPr>
            <a:picLocks noChangeAspect="1"/>
          </p:cNvPicPr>
          <p:nvPr/>
        </p:nvPicPr>
        <p:blipFill>
          <a:blip r:embed="rId6"/>
          <a:stretch>
            <a:fillRect/>
          </a:stretch>
        </p:blipFill>
        <p:spPr>
          <a:xfrm>
            <a:off x="8019037" y="4183408"/>
            <a:ext cx="2076450" cy="1606777"/>
          </a:xfrm>
          <a:prstGeom prst="rect">
            <a:avLst/>
          </a:prstGeom>
        </p:spPr>
      </p:pic>
      <p:pic>
        <p:nvPicPr>
          <p:cNvPr id="42" name="Picture 41">
            <a:extLst>
              <a:ext uri="{FF2B5EF4-FFF2-40B4-BE49-F238E27FC236}">
                <a16:creationId xmlns:a16="http://schemas.microsoft.com/office/drawing/2014/main" id="{47C61605-E1CA-46B3-95EA-8D100FEC1946}"/>
              </a:ext>
            </a:extLst>
          </p:cNvPr>
          <p:cNvPicPr>
            <a:picLocks noChangeAspect="1"/>
          </p:cNvPicPr>
          <p:nvPr/>
        </p:nvPicPr>
        <p:blipFill>
          <a:blip r:embed="rId7"/>
          <a:stretch>
            <a:fillRect/>
          </a:stretch>
        </p:blipFill>
        <p:spPr>
          <a:xfrm>
            <a:off x="10201012" y="4183408"/>
            <a:ext cx="2048334" cy="1606777"/>
          </a:xfrm>
          <a:prstGeom prst="rect">
            <a:avLst/>
          </a:prstGeom>
        </p:spPr>
      </p:pic>
      <p:sp>
        <p:nvSpPr>
          <p:cNvPr id="43" name="Isosceles Triangle 42">
            <a:extLst>
              <a:ext uri="{FF2B5EF4-FFF2-40B4-BE49-F238E27FC236}">
                <a16:creationId xmlns:a16="http://schemas.microsoft.com/office/drawing/2014/main" id="{1EE3E2B2-776E-4A09-ACD1-B558639949BC}"/>
              </a:ext>
            </a:extLst>
          </p:cNvPr>
          <p:cNvSpPr/>
          <p:nvPr/>
        </p:nvSpPr>
        <p:spPr>
          <a:xfrm rot="14005055">
            <a:off x="5521047" y="3697991"/>
            <a:ext cx="111745" cy="2148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1CF00CD8-CE1F-419C-A511-69284381B63A}"/>
              </a:ext>
            </a:extLst>
          </p:cNvPr>
          <p:cNvSpPr/>
          <p:nvPr/>
        </p:nvSpPr>
        <p:spPr>
          <a:xfrm rot="14005055">
            <a:off x="7446396" y="3692419"/>
            <a:ext cx="111745" cy="2148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21EEB565-2CAA-42ED-894B-9A41DA82BCA0}"/>
              </a:ext>
            </a:extLst>
          </p:cNvPr>
          <p:cNvCxnSpPr>
            <a:cxnSpLocks/>
          </p:cNvCxnSpPr>
          <p:nvPr/>
        </p:nvCxnSpPr>
        <p:spPr>
          <a:xfrm flipH="1">
            <a:off x="6521249" y="2970483"/>
            <a:ext cx="69981" cy="3975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1CB80C1-F580-4B81-ADC0-10C2942A934C}"/>
              </a:ext>
            </a:extLst>
          </p:cNvPr>
          <p:cNvCxnSpPr>
            <a:cxnSpLocks/>
          </p:cNvCxnSpPr>
          <p:nvPr/>
        </p:nvCxnSpPr>
        <p:spPr>
          <a:xfrm>
            <a:off x="6591230" y="2970483"/>
            <a:ext cx="64823" cy="2674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352D6D7-9EE8-4494-B185-3FC810D8E8EA}"/>
              </a:ext>
            </a:extLst>
          </p:cNvPr>
          <p:cNvCxnSpPr>
            <a:cxnSpLocks/>
          </p:cNvCxnSpPr>
          <p:nvPr/>
        </p:nvCxnSpPr>
        <p:spPr>
          <a:xfrm>
            <a:off x="6591230" y="2947894"/>
            <a:ext cx="226669" cy="120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01B1E28-6B42-49B4-B204-20DD93D6DA10}"/>
              </a:ext>
            </a:extLst>
          </p:cNvPr>
          <p:cNvCxnSpPr>
            <a:cxnSpLocks/>
          </p:cNvCxnSpPr>
          <p:nvPr/>
        </p:nvCxnSpPr>
        <p:spPr>
          <a:xfrm flipH="1">
            <a:off x="7220660" y="2631766"/>
            <a:ext cx="183332" cy="1367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EBD587B-1B90-4EB3-A9F0-A471E4E1F27F}"/>
              </a:ext>
            </a:extLst>
          </p:cNvPr>
          <p:cNvCxnSpPr>
            <a:cxnSpLocks/>
          </p:cNvCxnSpPr>
          <p:nvPr/>
        </p:nvCxnSpPr>
        <p:spPr>
          <a:xfrm flipH="1">
            <a:off x="7447831" y="3245990"/>
            <a:ext cx="3479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DB6E42B-2720-4048-AA95-8281510F9E30}"/>
              </a:ext>
            </a:extLst>
          </p:cNvPr>
          <p:cNvCxnSpPr>
            <a:cxnSpLocks/>
          </p:cNvCxnSpPr>
          <p:nvPr/>
        </p:nvCxnSpPr>
        <p:spPr>
          <a:xfrm>
            <a:off x="6591230" y="2947894"/>
            <a:ext cx="179468" cy="2012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481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840F1-F185-499A-B1CB-05700EB62C3D}"/>
              </a:ext>
            </a:extLst>
          </p:cNvPr>
          <p:cNvSpPr>
            <a:spLocks noGrp="1"/>
          </p:cNvSpPr>
          <p:nvPr>
            <p:ph type="title"/>
          </p:nvPr>
        </p:nvSpPr>
        <p:spPr>
          <a:xfrm>
            <a:off x="403589" y="426889"/>
            <a:ext cx="10512862" cy="1325563"/>
          </a:xfrm>
        </p:spPr>
        <p:txBody>
          <a:bodyPr>
            <a:normAutofit fontScale="90000"/>
          </a:bodyPr>
          <a:lstStyle/>
          <a:p>
            <a:r>
              <a:rPr lang="en-US" b="1" dirty="0">
                <a:solidFill>
                  <a:schemeClr val="bg1"/>
                </a:solidFill>
              </a:rPr>
              <a:t>6-month Partial Response </a:t>
            </a:r>
            <a:br>
              <a:rPr lang="en-US" b="1" dirty="0">
                <a:solidFill>
                  <a:schemeClr val="bg1"/>
                </a:solidFill>
              </a:rPr>
            </a:br>
            <a:r>
              <a:rPr lang="en-US" sz="2400" u="sng" dirty="0">
                <a:solidFill>
                  <a:srgbClr val="82C836"/>
                </a:solidFill>
              </a:rPr>
              <a:t>Dose Level 4:</a:t>
            </a:r>
            <a:r>
              <a:rPr lang="en-US" sz="2400" dirty="0">
                <a:solidFill>
                  <a:srgbClr val="82C836"/>
                </a:solidFill>
              </a:rPr>
              <a:t> 1.7x10</a:t>
            </a:r>
            <a:r>
              <a:rPr lang="en-US" sz="2400" baseline="30000" dirty="0">
                <a:solidFill>
                  <a:srgbClr val="82C836"/>
                </a:solidFill>
              </a:rPr>
              <a:t>11  </a:t>
            </a:r>
            <a:r>
              <a:rPr lang="en-US" sz="2400" dirty="0">
                <a:solidFill>
                  <a:srgbClr val="82C836"/>
                </a:solidFill>
              </a:rPr>
              <a:t>TCID</a:t>
            </a:r>
            <a:r>
              <a:rPr lang="en-US" sz="2400" baseline="-25000" dirty="0">
                <a:solidFill>
                  <a:srgbClr val="82C836"/>
                </a:solidFill>
              </a:rPr>
              <a:t>50</a:t>
            </a:r>
            <a:b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br>
            <a:endParaRPr lang="en-US" sz="2400" b="1" u="sng" dirty="0">
              <a:solidFill>
                <a:schemeClr val="bg1"/>
              </a:solidFill>
            </a:endParaRPr>
          </a:p>
        </p:txBody>
      </p:sp>
      <p:sp>
        <p:nvSpPr>
          <p:cNvPr id="15" name="Rectangle 14">
            <a:extLst>
              <a:ext uri="{FF2B5EF4-FFF2-40B4-BE49-F238E27FC236}">
                <a16:creationId xmlns:a16="http://schemas.microsoft.com/office/drawing/2014/main" id="{AD7ECB4F-FE69-421B-B24A-B01DBF925498}"/>
              </a:ext>
            </a:extLst>
          </p:cNvPr>
          <p:cNvSpPr/>
          <p:nvPr/>
        </p:nvSpPr>
        <p:spPr>
          <a:xfrm>
            <a:off x="440654" y="2073277"/>
            <a:ext cx="3676950" cy="3785652"/>
          </a:xfrm>
          <a:prstGeom prst="rect">
            <a:avLst/>
          </a:prstGeom>
        </p:spPr>
        <p:txBody>
          <a:bodyPr wrap="square">
            <a:spAutoFit/>
          </a:bodyPr>
          <a:lstStyle/>
          <a:p>
            <a:pPr defTabSz="1218971" fontAlgn="base">
              <a:spcBef>
                <a:spcPct val="0"/>
              </a:spcBef>
              <a:spcAft>
                <a:spcPct val="0"/>
              </a:spcAft>
              <a:defRPr/>
            </a:pPr>
            <a:r>
              <a:rPr lang="en-US" sz="2000" b="1" dirty="0">
                <a:solidFill>
                  <a:schemeClr val="bg1"/>
                </a:solidFill>
                <a:latin typeface="Arial" pitchFamily="34" charset="0"/>
                <a:ea typeface="ＭＳ Ｐゴシック" pitchFamily="34" charset="-128"/>
              </a:rPr>
              <a:t>CD30+ Multi-site peripheral TCL</a:t>
            </a:r>
          </a:p>
          <a:p>
            <a:pPr defTabSz="1218971" fontAlgn="base">
              <a:spcBef>
                <a:spcPct val="0"/>
              </a:spcBef>
              <a:spcAft>
                <a:spcPct val="0"/>
              </a:spcAft>
              <a:defRPr/>
            </a:pPr>
            <a:endParaRPr lang="en-US" sz="2000" b="1" dirty="0">
              <a:solidFill>
                <a:schemeClr val="bg1"/>
              </a:solidFill>
              <a:latin typeface="Arial" pitchFamily="34" charset="0"/>
              <a:ea typeface="ＭＳ Ｐゴシック" pitchFamily="34" charset="-128"/>
            </a:endParaRPr>
          </a:p>
          <a:p>
            <a:pPr defTabSz="1218971" fontAlgn="base">
              <a:spcBef>
                <a:spcPct val="0"/>
              </a:spcBef>
              <a:spcAft>
                <a:spcPct val="0"/>
              </a:spcAft>
              <a:defRPr/>
            </a:pPr>
            <a:r>
              <a:rPr lang="en-US" sz="2000" dirty="0">
                <a:solidFill>
                  <a:schemeClr val="bg1"/>
                </a:solidFill>
                <a:latin typeface="Arial" pitchFamily="34" charset="0"/>
                <a:ea typeface="ＭＳ Ｐゴシック" pitchFamily="34" charset="-128"/>
              </a:rPr>
              <a:t>Diagnosis in 2013</a:t>
            </a:r>
          </a:p>
          <a:p>
            <a:pPr defTabSz="1218971" fontAlgn="base">
              <a:spcBef>
                <a:spcPct val="0"/>
              </a:spcBef>
              <a:spcAft>
                <a:spcPct val="0"/>
              </a:spcAft>
              <a:defRPr/>
            </a:pPr>
            <a:r>
              <a:rPr lang="en-US" sz="2000" dirty="0">
                <a:solidFill>
                  <a:schemeClr val="bg1"/>
                </a:solidFill>
                <a:latin typeface="Arial" pitchFamily="34" charset="0"/>
                <a:ea typeface="ＭＳ Ｐゴシック" pitchFamily="34" charset="-128"/>
              </a:rPr>
              <a:t>Prior Treatments: </a:t>
            </a:r>
          </a:p>
          <a:p>
            <a:pPr defTabSz="1218971" fontAlgn="base">
              <a:spcBef>
                <a:spcPct val="0"/>
              </a:spcBef>
              <a:spcAft>
                <a:spcPct val="0"/>
              </a:spcAft>
              <a:defRPr/>
            </a:pPr>
            <a:r>
              <a:rPr lang="en-US" sz="2000" dirty="0">
                <a:solidFill>
                  <a:schemeClr val="bg1"/>
                </a:solidFill>
                <a:latin typeface="Arial" pitchFamily="34" charset="0"/>
                <a:ea typeface="ＭＳ Ｐゴシック" pitchFamily="34" charset="-128"/>
              </a:rPr>
              <a:t>CHOP-</a:t>
            </a:r>
            <a:r>
              <a:rPr lang="en-US" sz="2000" dirty="0" err="1">
                <a:solidFill>
                  <a:schemeClr val="bg1"/>
                </a:solidFill>
                <a:latin typeface="Arial" pitchFamily="34" charset="0"/>
                <a:ea typeface="ＭＳ Ｐゴシック" pitchFamily="34" charset="-128"/>
              </a:rPr>
              <a:t>Ritxuan</a:t>
            </a:r>
            <a:endParaRPr lang="en-US" sz="2000" dirty="0">
              <a:solidFill>
                <a:schemeClr val="bg1"/>
              </a:solidFill>
              <a:latin typeface="Arial" pitchFamily="34" charset="0"/>
              <a:ea typeface="ＭＳ Ｐゴシック" pitchFamily="34" charset="-128"/>
            </a:endParaRPr>
          </a:p>
          <a:p>
            <a:pPr defTabSz="1218971" fontAlgn="base">
              <a:spcBef>
                <a:spcPct val="0"/>
              </a:spcBef>
              <a:spcAft>
                <a:spcPct val="0"/>
              </a:spcAft>
              <a:defRPr/>
            </a:pPr>
            <a:r>
              <a:rPr lang="en-US" sz="2000" dirty="0">
                <a:solidFill>
                  <a:schemeClr val="bg1"/>
                </a:solidFill>
                <a:latin typeface="Arial" pitchFamily="34" charset="0"/>
                <a:ea typeface="ＭＳ Ｐゴシック" pitchFamily="34" charset="-128"/>
              </a:rPr>
              <a:t>ICE</a:t>
            </a:r>
          </a:p>
          <a:p>
            <a:pPr defTabSz="1218971" fontAlgn="base">
              <a:spcBef>
                <a:spcPct val="0"/>
              </a:spcBef>
              <a:spcAft>
                <a:spcPct val="0"/>
              </a:spcAft>
              <a:defRPr/>
            </a:pPr>
            <a:r>
              <a:rPr lang="en-US" sz="2000" dirty="0">
                <a:solidFill>
                  <a:schemeClr val="bg1"/>
                </a:solidFill>
                <a:latin typeface="Arial" pitchFamily="34" charset="0"/>
                <a:ea typeface="ＭＳ Ｐゴシック" pitchFamily="34" charset="-128"/>
              </a:rPr>
              <a:t>ASCT</a:t>
            </a:r>
          </a:p>
          <a:p>
            <a:pPr defTabSz="1218971" fontAlgn="base">
              <a:spcBef>
                <a:spcPct val="0"/>
              </a:spcBef>
              <a:spcAft>
                <a:spcPct val="0"/>
              </a:spcAft>
              <a:defRPr/>
            </a:pPr>
            <a:r>
              <a:rPr lang="en-US" sz="2000" dirty="0">
                <a:solidFill>
                  <a:schemeClr val="bg1"/>
                </a:solidFill>
                <a:latin typeface="Arial" pitchFamily="34" charset="0"/>
                <a:ea typeface="ＭＳ Ｐゴシック" pitchFamily="34" charset="-128"/>
              </a:rPr>
              <a:t>Ruxolitinib</a:t>
            </a:r>
          </a:p>
          <a:p>
            <a:pPr defTabSz="1218971" fontAlgn="base">
              <a:spcBef>
                <a:spcPct val="0"/>
              </a:spcBef>
              <a:spcAft>
                <a:spcPct val="0"/>
              </a:spcAft>
              <a:defRPr/>
            </a:pPr>
            <a:r>
              <a:rPr lang="en-US" sz="2000" dirty="0">
                <a:solidFill>
                  <a:schemeClr val="bg1"/>
                </a:solidFill>
                <a:latin typeface="Arial" pitchFamily="34" charset="0"/>
                <a:ea typeface="ＭＳ Ｐゴシック" pitchFamily="34" charset="-128"/>
              </a:rPr>
              <a:t>Romidepsin</a:t>
            </a:r>
          </a:p>
          <a:p>
            <a:pPr defTabSz="1218971" fontAlgn="base">
              <a:spcBef>
                <a:spcPct val="0"/>
              </a:spcBef>
              <a:spcAft>
                <a:spcPct val="0"/>
              </a:spcAft>
              <a:defRPr/>
            </a:pPr>
            <a:r>
              <a:rPr lang="en-US" sz="2000" dirty="0">
                <a:solidFill>
                  <a:schemeClr val="bg1"/>
                </a:solidFill>
                <a:latin typeface="Arial" pitchFamily="34" charset="0"/>
                <a:ea typeface="ＭＳ Ｐゴシック" pitchFamily="34" charset="-128"/>
              </a:rPr>
              <a:t>Pralatrexate and pembrolizumab (clinical trial)</a:t>
            </a:r>
            <a:endParaRPr lang="en-US" sz="1600" dirty="0">
              <a:solidFill>
                <a:schemeClr val="bg1"/>
              </a:solidFill>
              <a:latin typeface="Arial" pitchFamily="34" charset="0"/>
              <a:ea typeface="ＭＳ Ｐゴシック" pitchFamily="34" charset="-128"/>
            </a:endParaRPr>
          </a:p>
        </p:txBody>
      </p:sp>
      <p:pic>
        <p:nvPicPr>
          <p:cNvPr id="43" name="Picture 3">
            <a:extLst>
              <a:ext uri="{FF2B5EF4-FFF2-40B4-BE49-F238E27FC236}">
                <a16:creationId xmlns:a16="http://schemas.microsoft.com/office/drawing/2014/main" id="{FA75CDB4-F930-4EB6-9F8D-FEC788C7C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65" t="1608" r="25268" b="2746"/>
          <a:stretch/>
        </p:blipFill>
        <p:spPr bwMode="auto">
          <a:xfrm>
            <a:off x="4528112" y="1832368"/>
            <a:ext cx="2035433" cy="4864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a:extLst>
              <a:ext uri="{FF2B5EF4-FFF2-40B4-BE49-F238E27FC236}">
                <a16:creationId xmlns:a16="http://schemas.microsoft.com/office/drawing/2014/main" id="{1D31CB6F-5136-4872-AF58-8EA39861A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59" r="20288" b="10828"/>
          <a:stretch/>
        </p:blipFill>
        <p:spPr bwMode="auto">
          <a:xfrm>
            <a:off x="6831054" y="1832368"/>
            <a:ext cx="2302941" cy="471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4">
            <a:extLst>
              <a:ext uri="{FF2B5EF4-FFF2-40B4-BE49-F238E27FC236}">
                <a16:creationId xmlns:a16="http://schemas.microsoft.com/office/drawing/2014/main" id="{346BE2D4-069F-4748-9AE8-7B1E4A855DFA}"/>
              </a:ext>
            </a:extLst>
          </p:cNvPr>
          <p:cNvPicPr>
            <a:picLocks noChangeAspect="1"/>
          </p:cNvPicPr>
          <p:nvPr/>
        </p:nvPicPr>
        <p:blipFill rotWithShape="1">
          <a:blip r:embed="rId5"/>
          <a:srcRect l="6343" t="177" r="6819" b="5175"/>
          <a:stretch/>
        </p:blipFill>
        <p:spPr>
          <a:xfrm>
            <a:off x="9445230" y="1699506"/>
            <a:ext cx="2302941" cy="4716926"/>
          </a:xfrm>
          <a:prstGeom prst="rect">
            <a:avLst/>
          </a:prstGeom>
        </p:spPr>
      </p:pic>
      <p:cxnSp>
        <p:nvCxnSpPr>
          <p:cNvPr id="7" name="Straight Arrow Connector 6">
            <a:extLst>
              <a:ext uri="{FF2B5EF4-FFF2-40B4-BE49-F238E27FC236}">
                <a16:creationId xmlns:a16="http://schemas.microsoft.com/office/drawing/2014/main" id="{4B34360A-597D-47F7-B2A3-2A4228B5E1F2}"/>
              </a:ext>
            </a:extLst>
          </p:cNvPr>
          <p:cNvCxnSpPr/>
          <p:nvPr/>
        </p:nvCxnSpPr>
        <p:spPr>
          <a:xfrm>
            <a:off x="5112942" y="2687406"/>
            <a:ext cx="296985" cy="1328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8" name="Straight Arrow Connector 47">
            <a:extLst>
              <a:ext uri="{FF2B5EF4-FFF2-40B4-BE49-F238E27FC236}">
                <a16:creationId xmlns:a16="http://schemas.microsoft.com/office/drawing/2014/main" id="{BE00D1F0-ED4D-451B-9E83-6F676691C53B}"/>
              </a:ext>
            </a:extLst>
          </p:cNvPr>
          <p:cNvCxnSpPr/>
          <p:nvPr/>
        </p:nvCxnSpPr>
        <p:spPr>
          <a:xfrm>
            <a:off x="5363035" y="2449037"/>
            <a:ext cx="296985" cy="1328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9" name="Straight Arrow Connector 48">
            <a:extLst>
              <a:ext uri="{FF2B5EF4-FFF2-40B4-BE49-F238E27FC236}">
                <a16:creationId xmlns:a16="http://schemas.microsoft.com/office/drawing/2014/main" id="{CBD5B86C-156C-40EA-B378-9A7C7597B52D}"/>
              </a:ext>
            </a:extLst>
          </p:cNvPr>
          <p:cNvCxnSpPr>
            <a:cxnSpLocks/>
          </p:cNvCxnSpPr>
          <p:nvPr/>
        </p:nvCxnSpPr>
        <p:spPr>
          <a:xfrm flipH="1" flipV="1">
            <a:off x="6111937" y="2890607"/>
            <a:ext cx="308608" cy="1484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0" name="Straight Arrow Connector 49">
            <a:extLst>
              <a:ext uri="{FF2B5EF4-FFF2-40B4-BE49-F238E27FC236}">
                <a16:creationId xmlns:a16="http://schemas.microsoft.com/office/drawing/2014/main" id="{4BEB54F8-17BF-4BC2-8A20-D87DB5D744EF}"/>
              </a:ext>
            </a:extLst>
          </p:cNvPr>
          <p:cNvCxnSpPr/>
          <p:nvPr/>
        </p:nvCxnSpPr>
        <p:spPr>
          <a:xfrm>
            <a:off x="7579825" y="2539999"/>
            <a:ext cx="296985" cy="1328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 name="Straight Arrow Connector 50">
            <a:extLst>
              <a:ext uri="{FF2B5EF4-FFF2-40B4-BE49-F238E27FC236}">
                <a16:creationId xmlns:a16="http://schemas.microsoft.com/office/drawing/2014/main" id="{E9109DB0-6520-4A0A-9EC1-4EC6EA55FD28}"/>
              </a:ext>
            </a:extLst>
          </p:cNvPr>
          <p:cNvCxnSpPr>
            <a:cxnSpLocks/>
          </p:cNvCxnSpPr>
          <p:nvPr/>
        </p:nvCxnSpPr>
        <p:spPr>
          <a:xfrm flipH="1" flipV="1">
            <a:off x="11115976" y="3223845"/>
            <a:ext cx="266626" cy="1367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7295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B5F6-AD05-43E8-A219-92241ED525E9}"/>
              </a:ext>
            </a:extLst>
          </p:cNvPr>
          <p:cNvSpPr>
            <a:spLocks noGrp="1"/>
          </p:cNvSpPr>
          <p:nvPr>
            <p:ph type="title"/>
          </p:nvPr>
        </p:nvSpPr>
        <p:spPr>
          <a:xfrm>
            <a:off x="324798" y="393118"/>
            <a:ext cx="10512862" cy="1325563"/>
          </a:xfrm>
        </p:spPr>
        <p:txBody>
          <a:bodyPr>
            <a:normAutofit fontScale="90000"/>
          </a:bodyPr>
          <a:lstStyle/>
          <a:p>
            <a:r>
              <a:rPr lang="en-US" sz="4000" b="1" dirty="0">
                <a:solidFill>
                  <a:srgbClr val="071058"/>
                </a:solidFill>
              </a:rPr>
              <a:t>3-month Partial Response </a:t>
            </a:r>
            <a:br>
              <a:rPr lang="en-US" sz="3600" dirty="0">
                <a:solidFill>
                  <a:srgbClr val="071058"/>
                </a:solidFill>
              </a:rPr>
            </a:br>
            <a:r>
              <a:rPr lang="en-US" sz="2700" u="sng" dirty="0">
                <a:solidFill>
                  <a:srgbClr val="071058"/>
                </a:solidFill>
              </a:rPr>
              <a:t>Dose Level 2: </a:t>
            </a:r>
            <a:r>
              <a:rPr lang="en-US" sz="2700" dirty="0">
                <a:solidFill>
                  <a:srgbClr val="002060"/>
                </a:solidFill>
              </a:rPr>
              <a:t>1.7 x 10</a:t>
            </a:r>
            <a:r>
              <a:rPr lang="en-US" sz="2700" baseline="30000" dirty="0">
                <a:solidFill>
                  <a:srgbClr val="002060"/>
                </a:solidFill>
              </a:rPr>
              <a:t>10</a:t>
            </a:r>
            <a:r>
              <a:rPr lang="en-US" sz="2700" dirty="0">
                <a:solidFill>
                  <a:srgbClr val="002060"/>
                </a:solidFill>
              </a:rPr>
              <a:t> TCID</a:t>
            </a:r>
            <a:r>
              <a:rPr lang="en-US" sz="2700" baseline="-25000" dirty="0">
                <a:solidFill>
                  <a:srgbClr val="002060"/>
                </a:solidFill>
              </a:rPr>
              <a:t>50</a:t>
            </a:r>
            <a:br>
              <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br>
            <a:endParaRPr lang="en-US" sz="3600" u="sng" dirty="0">
              <a:solidFill>
                <a:srgbClr val="071058"/>
              </a:solidFill>
            </a:endParaRPr>
          </a:p>
        </p:txBody>
      </p:sp>
      <p:sp>
        <p:nvSpPr>
          <p:cNvPr id="4" name="Rectangle 3">
            <a:extLst>
              <a:ext uri="{FF2B5EF4-FFF2-40B4-BE49-F238E27FC236}">
                <a16:creationId xmlns:a16="http://schemas.microsoft.com/office/drawing/2014/main" id="{2252A4C9-FB43-4B85-9861-74EC4D39A13E}"/>
              </a:ext>
            </a:extLst>
          </p:cNvPr>
          <p:cNvSpPr/>
          <p:nvPr/>
        </p:nvSpPr>
        <p:spPr>
          <a:xfrm>
            <a:off x="197618" y="2214147"/>
            <a:ext cx="4850179" cy="4062651"/>
          </a:xfrm>
          <a:prstGeom prst="rect">
            <a:avLst/>
          </a:prstGeom>
        </p:spPr>
        <p:txBody>
          <a:bodyPr wrap="square">
            <a:spAutoFit/>
          </a:bodyPr>
          <a:lstStyle/>
          <a:p>
            <a:pPr defTabSz="914081"/>
            <a:r>
              <a:rPr lang="en-US" sz="2000" b="1" dirty="0">
                <a:solidFill>
                  <a:srgbClr val="000000"/>
                </a:solidFill>
                <a:latin typeface="Arial" panose="020B0604020202020204"/>
              </a:rPr>
              <a:t>CD30 positive CTCL</a:t>
            </a:r>
          </a:p>
          <a:p>
            <a:pPr defTabSz="914081"/>
            <a:endParaRPr lang="en-US" sz="2000" b="1" dirty="0">
              <a:solidFill>
                <a:srgbClr val="000000"/>
              </a:solidFill>
              <a:latin typeface="Arial" panose="020B0604020202020204"/>
            </a:endParaRPr>
          </a:p>
          <a:p>
            <a:pPr defTabSz="914081"/>
            <a:r>
              <a:rPr lang="en-US" sz="1400" dirty="0">
                <a:solidFill>
                  <a:srgbClr val="000000"/>
                </a:solidFill>
                <a:latin typeface="Arial" panose="020B0604020202020204"/>
              </a:rPr>
              <a:t>Diagnosis 2001</a:t>
            </a:r>
          </a:p>
          <a:p>
            <a:pPr defTabSz="914081"/>
            <a:r>
              <a:rPr lang="en-US" sz="1400" dirty="0">
                <a:solidFill>
                  <a:srgbClr val="000000"/>
                </a:solidFill>
                <a:latin typeface="Arial" panose="020B0604020202020204"/>
              </a:rPr>
              <a:t>Prior treatments: </a:t>
            </a:r>
          </a:p>
          <a:p>
            <a:pPr marL="285693" indent="-285693" defTabSz="914081">
              <a:buFont typeface="Arial" panose="020B0604020202020204" pitchFamily="34" charset="0"/>
              <a:buChar char="•"/>
            </a:pPr>
            <a:r>
              <a:rPr lang="en-US" sz="1400" dirty="0">
                <a:solidFill>
                  <a:srgbClr val="000000"/>
                </a:solidFill>
                <a:latin typeface="Arial" panose="020B0604020202020204"/>
              </a:rPr>
              <a:t>Interferon alpha </a:t>
            </a:r>
          </a:p>
          <a:p>
            <a:pPr marL="285693" indent="-285693" defTabSz="914081">
              <a:buFont typeface="Arial" panose="020B0604020202020204" pitchFamily="34" charset="0"/>
              <a:buChar char="•"/>
            </a:pPr>
            <a:r>
              <a:rPr lang="en-US" sz="1400" dirty="0">
                <a:solidFill>
                  <a:srgbClr val="000000"/>
                </a:solidFill>
                <a:latin typeface="Arial" panose="020B0604020202020204"/>
              </a:rPr>
              <a:t>NCI protocol CPG7909 </a:t>
            </a:r>
          </a:p>
          <a:p>
            <a:pPr marL="285693" indent="-285693" defTabSz="914081">
              <a:buFont typeface="Arial" panose="020B0604020202020204" pitchFamily="34" charset="0"/>
              <a:buChar char="•"/>
            </a:pPr>
            <a:r>
              <a:rPr lang="en-US" sz="1400" dirty="0">
                <a:solidFill>
                  <a:srgbClr val="000000"/>
                </a:solidFill>
                <a:latin typeface="Arial" panose="020B0604020202020204"/>
              </a:rPr>
              <a:t>LS038B - tipifarnib </a:t>
            </a:r>
          </a:p>
          <a:p>
            <a:pPr marL="285693" indent="-285693" defTabSz="914081">
              <a:buFont typeface="Arial" panose="020B0604020202020204" pitchFamily="34" charset="0"/>
              <a:buChar char="•"/>
            </a:pPr>
            <a:r>
              <a:rPr lang="en-US" sz="1400" dirty="0">
                <a:solidFill>
                  <a:srgbClr val="000000"/>
                </a:solidFill>
                <a:latin typeface="Arial" panose="020B0604020202020204"/>
              </a:rPr>
              <a:t>Gemcitabine x 3 cycles </a:t>
            </a:r>
          </a:p>
          <a:p>
            <a:pPr marL="285693" indent="-285693" defTabSz="914081">
              <a:buFont typeface="Arial" panose="020B0604020202020204" pitchFamily="34" charset="0"/>
              <a:buChar char="•"/>
            </a:pPr>
            <a:r>
              <a:rPr lang="en-US" sz="1400" dirty="0">
                <a:solidFill>
                  <a:srgbClr val="000000"/>
                </a:solidFill>
                <a:latin typeface="Arial" panose="020B0604020202020204"/>
              </a:rPr>
              <a:t>LS0689 – Sorafenib and everolimus </a:t>
            </a:r>
          </a:p>
          <a:p>
            <a:pPr marL="285693" indent="-285693" defTabSz="914081">
              <a:buFont typeface="Arial" panose="020B0604020202020204" pitchFamily="34" charset="0"/>
              <a:buChar char="•"/>
            </a:pPr>
            <a:r>
              <a:rPr lang="en-US" sz="1400" dirty="0">
                <a:solidFill>
                  <a:srgbClr val="000000"/>
                </a:solidFill>
                <a:latin typeface="Arial" panose="020B0604020202020204"/>
              </a:rPr>
              <a:t>MC0986 – Panobinostat</a:t>
            </a:r>
          </a:p>
          <a:p>
            <a:pPr marL="285693" indent="-285693" defTabSz="914081">
              <a:buFont typeface="Arial" panose="020B0604020202020204" pitchFamily="34" charset="0"/>
              <a:buChar char="•"/>
            </a:pPr>
            <a:r>
              <a:rPr lang="en-US" sz="1400" dirty="0">
                <a:solidFill>
                  <a:srgbClr val="000000"/>
                </a:solidFill>
                <a:latin typeface="Arial" panose="020B0604020202020204"/>
              </a:rPr>
              <a:t>Gemzar and Medrol x 6 cycles</a:t>
            </a:r>
          </a:p>
          <a:p>
            <a:pPr marL="285693" indent="-285693" defTabSz="914081">
              <a:buFont typeface="Arial" panose="020B0604020202020204" pitchFamily="34" charset="0"/>
              <a:buChar char="•"/>
            </a:pPr>
            <a:r>
              <a:rPr lang="en-US" sz="1400" dirty="0">
                <a:solidFill>
                  <a:srgbClr val="000000"/>
                </a:solidFill>
                <a:latin typeface="Arial" panose="020B0604020202020204"/>
              </a:rPr>
              <a:t>Bendamustine x 2 cycles </a:t>
            </a:r>
          </a:p>
          <a:p>
            <a:pPr marL="285693" indent="-285693" defTabSz="914081">
              <a:buFont typeface="Arial" panose="020B0604020202020204" pitchFamily="34" charset="0"/>
              <a:buChar char="•"/>
            </a:pPr>
            <a:r>
              <a:rPr lang="en-US" sz="1400" dirty="0">
                <a:solidFill>
                  <a:srgbClr val="000000"/>
                </a:solidFill>
                <a:latin typeface="Arial" panose="020B0604020202020204"/>
              </a:rPr>
              <a:t>Romidepsin x 2 cycles</a:t>
            </a:r>
          </a:p>
          <a:p>
            <a:pPr marL="285693" indent="-285693" defTabSz="914081">
              <a:buFont typeface="Arial" panose="020B0604020202020204" pitchFamily="34" charset="0"/>
              <a:buChar char="•"/>
            </a:pPr>
            <a:r>
              <a:rPr lang="en-US" sz="1400" dirty="0">
                <a:solidFill>
                  <a:srgbClr val="000000"/>
                </a:solidFill>
                <a:latin typeface="Arial" panose="020B0604020202020204"/>
              </a:rPr>
              <a:t>CA209039 - Nivolumab and Ipilimumab </a:t>
            </a:r>
          </a:p>
          <a:p>
            <a:pPr marL="285693" indent="-285693" defTabSz="914081">
              <a:buFont typeface="Arial" panose="020B0604020202020204" pitchFamily="34" charset="0"/>
              <a:buChar char="•"/>
            </a:pPr>
            <a:r>
              <a:rPr lang="en-US" sz="1400" dirty="0">
                <a:solidFill>
                  <a:srgbClr val="000000"/>
                </a:solidFill>
                <a:latin typeface="Arial" panose="020B0604020202020204"/>
              </a:rPr>
              <a:t>Brentuximab x 13 cycles</a:t>
            </a:r>
          </a:p>
          <a:p>
            <a:pPr defTabSz="914081"/>
            <a:br>
              <a:rPr lang="en-US" dirty="0">
                <a:solidFill>
                  <a:srgbClr val="000000"/>
                </a:solidFill>
                <a:latin typeface="Arial" panose="020B0604020202020204"/>
              </a:rPr>
            </a:br>
            <a:endParaRPr lang="en-US" dirty="0">
              <a:solidFill>
                <a:srgbClr val="000000"/>
              </a:solidFill>
              <a:latin typeface="Arial" panose="020B0604020202020204"/>
            </a:endParaRPr>
          </a:p>
        </p:txBody>
      </p:sp>
      <p:pic>
        <p:nvPicPr>
          <p:cNvPr id="5" name="Content Placeholder 37">
            <a:extLst>
              <a:ext uri="{FF2B5EF4-FFF2-40B4-BE49-F238E27FC236}">
                <a16:creationId xmlns:a16="http://schemas.microsoft.com/office/drawing/2014/main" id="{FAEC71B1-8376-4FDD-8BF3-D774E71176A0}"/>
              </a:ext>
            </a:extLst>
          </p:cNvPr>
          <p:cNvPicPr>
            <a:picLocks noGrp="1" noChangeAspect="1"/>
          </p:cNvPicPr>
          <p:nvPr>
            <p:ph idx="1"/>
          </p:nvPr>
        </p:nvPicPr>
        <p:blipFill rotWithShape="1">
          <a:blip r:embed="rId2"/>
          <a:srcRect t="11165"/>
          <a:stretch/>
        </p:blipFill>
        <p:spPr>
          <a:xfrm>
            <a:off x="3470989" y="2068179"/>
            <a:ext cx="9451508" cy="2925504"/>
          </a:xfrm>
          <a:prstGeom prst="rect">
            <a:avLst/>
          </a:prstGeom>
        </p:spPr>
      </p:pic>
    </p:spTree>
    <p:extLst>
      <p:ext uri="{BB962C8B-B14F-4D97-AF65-F5344CB8AC3E}">
        <p14:creationId xmlns:p14="http://schemas.microsoft.com/office/powerpoint/2010/main" val="3763623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22"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665512D-686B-45EA-9FE6-1CEDC4C5044C}"/>
              </a:ext>
            </a:extLst>
          </p:cNvPr>
          <p:cNvSpPr>
            <a:spLocks noGrp="1"/>
          </p:cNvSpPr>
          <p:nvPr>
            <p:ph type="title"/>
          </p:nvPr>
        </p:nvSpPr>
        <p:spPr>
          <a:xfrm>
            <a:off x="477855" y="1122363"/>
            <a:ext cx="5257119" cy="3301574"/>
          </a:xfrm>
        </p:spPr>
        <p:txBody>
          <a:bodyPr vert="horz" lIns="91440" tIns="45720" rIns="91440" bIns="45720" rtlCol="0" anchor="b">
            <a:normAutofit/>
          </a:bodyPr>
          <a:lstStyle/>
          <a:p>
            <a:pPr defTabSz="914400"/>
            <a:r>
              <a:rPr lang="en-US" sz="4400" b="1" dirty="0"/>
              <a:t>Correlative analysis</a:t>
            </a:r>
          </a:p>
        </p:txBody>
      </p:sp>
      <p:sp>
        <p:nvSpPr>
          <p:cNvPr id="23"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E43CE19-594F-476F-93F1-C29EC8C2B555}"/>
              </a:ext>
            </a:extLst>
          </p:cNvPr>
          <p:cNvSpPr txBox="1"/>
          <p:nvPr/>
        </p:nvSpPr>
        <p:spPr>
          <a:xfrm>
            <a:off x="0" y="6365685"/>
            <a:ext cx="116900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Systemic administration of VSV-IFN</a:t>
            </a:r>
            <a:r>
              <a:rPr kumimoji="0" lang="el-G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β</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-NIS among patients with Relapsed and Refractory Hematologic malignancies </a:t>
            </a:r>
          </a:p>
        </p:txBody>
      </p:sp>
      <p:sp>
        <p:nvSpPr>
          <p:cNvPr id="5" name="Rectangle 4">
            <a:extLst>
              <a:ext uri="{FF2B5EF4-FFF2-40B4-BE49-F238E27FC236}">
                <a16:creationId xmlns:a16="http://schemas.microsoft.com/office/drawing/2014/main" id="{490F64D0-35DD-4CA1-8D9D-A836DED8998C}"/>
              </a:ext>
            </a:extLst>
          </p:cNvPr>
          <p:cNvSpPr/>
          <p:nvPr/>
        </p:nvSpPr>
        <p:spPr>
          <a:xfrm>
            <a:off x="264920" y="307649"/>
            <a:ext cx="1316052" cy="796426"/>
          </a:xfrm>
          <a:prstGeom prst="rect">
            <a:avLst/>
          </a:prstGeom>
          <a:solidFill>
            <a:schemeClr val="bg1"/>
          </a:solidFill>
          <a:ln>
            <a:solidFill>
              <a:srgbClr val="0B0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79164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A978-8C8E-4DEB-B132-A9A1C0C685E5}"/>
              </a:ext>
            </a:extLst>
          </p:cNvPr>
          <p:cNvSpPr>
            <a:spLocks noGrp="1"/>
          </p:cNvSpPr>
          <p:nvPr>
            <p:ph type="title"/>
          </p:nvPr>
        </p:nvSpPr>
        <p:spPr>
          <a:xfrm>
            <a:off x="142043" y="227279"/>
            <a:ext cx="10512862" cy="844838"/>
          </a:xfrm>
        </p:spPr>
        <p:txBody>
          <a:bodyPr>
            <a:normAutofit/>
          </a:bodyPr>
          <a:lstStyle/>
          <a:p>
            <a:r>
              <a:rPr lang="en-US" sz="3600" dirty="0">
                <a:solidFill>
                  <a:srgbClr val="071058"/>
                </a:solidFill>
                <a:latin typeface="Arial" panose="020B0604020202020204" pitchFamily="34" charset="0"/>
                <a:cs typeface="Arial" panose="020B0604020202020204" pitchFamily="34" charset="0"/>
              </a:rPr>
              <a:t>VSV-IFN</a:t>
            </a:r>
            <a:r>
              <a:rPr lang="el-GR" sz="3600" dirty="0">
                <a:solidFill>
                  <a:srgbClr val="071058"/>
                </a:solidFill>
                <a:latin typeface="Arial" panose="020B0604020202020204" pitchFamily="34" charset="0"/>
                <a:cs typeface="Arial" panose="020B0604020202020204" pitchFamily="34" charset="0"/>
              </a:rPr>
              <a:t>β</a:t>
            </a:r>
            <a:r>
              <a:rPr lang="en-US" sz="3600" dirty="0">
                <a:solidFill>
                  <a:srgbClr val="071058"/>
                </a:solidFill>
                <a:latin typeface="Arial" panose="020B0604020202020204" pitchFamily="34" charset="0"/>
                <a:cs typeface="Arial" panose="020B0604020202020204" pitchFamily="34" charset="0"/>
              </a:rPr>
              <a:t>-NIS Pharmacokinetics </a:t>
            </a:r>
          </a:p>
        </p:txBody>
      </p:sp>
      <p:pic>
        <p:nvPicPr>
          <p:cNvPr id="3" name="Picture 2">
            <a:extLst>
              <a:ext uri="{FF2B5EF4-FFF2-40B4-BE49-F238E27FC236}">
                <a16:creationId xmlns:a16="http://schemas.microsoft.com/office/drawing/2014/main" id="{CEAF18BD-E265-4C96-BA06-504AEF972FED}"/>
              </a:ext>
            </a:extLst>
          </p:cNvPr>
          <p:cNvPicPr>
            <a:picLocks noChangeAspect="1"/>
          </p:cNvPicPr>
          <p:nvPr/>
        </p:nvPicPr>
        <p:blipFill>
          <a:blip r:embed="rId3"/>
          <a:stretch>
            <a:fillRect/>
          </a:stretch>
        </p:blipFill>
        <p:spPr>
          <a:xfrm>
            <a:off x="233298" y="3034837"/>
            <a:ext cx="3774593" cy="2476501"/>
          </a:xfrm>
          <a:prstGeom prst="snip2SameRect">
            <a:avLst>
              <a:gd name="adj1" fmla="val 20554"/>
              <a:gd name="adj2" fmla="val 0"/>
            </a:avLst>
          </a:prstGeom>
        </p:spPr>
      </p:pic>
      <p:pic>
        <p:nvPicPr>
          <p:cNvPr id="10" name="Picture 9">
            <a:extLst>
              <a:ext uri="{FF2B5EF4-FFF2-40B4-BE49-F238E27FC236}">
                <a16:creationId xmlns:a16="http://schemas.microsoft.com/office/drawing/2014/main" id="{981B81F2-B795-493E-A8A3-D8517933448E}"/>
              </a:ext>
            </a:extLst>
          </p:cNvPr>
          <p:cNvPicPr>
            <a:picLocks noChangeAspect="1"/>
          </p:cNvPicPr>
          <p:nvPr/>
        </p:nvPicPr>
        <p:blipFill>
          <a:blip r:embed="rId4"/>
          <a:stretch>
            <a:fillRect/>
          </a:stretch>
        </p:blipFill>
        <p:spPr>
          <a:xfrm>
            <a:off x="4190415" y="3109056"/>
            <a:ext cx="3695700" cy="2476500"/>
          </a:xfrm>
          <a:prstGeom prst="snip2SameRect">
            <a:avLst/>
          </a:prstGeom>
        </p:spPr>
      </p:pic>
      <p:pic>
        <p:nvPicPr>
          <p:cNvPr id="11" name="Picture 10">
            <a:extLst>
              <a:ext uri="{FF2B5EF4-FFF2-40B4-BE49-F238E27FC236}">
                <a16:creationId xmlns:a16="http://schemas.microsoft.com/office/drawing/2014/main" id="{850E39BF-162E-47C8-935A-DD8860653CEB}"/>
              </a:ext>
            </a:extLst>
          </p:cNvPr>
          <p:cNvPicPr>
            <a:picLocks noChangeAspect="1"/>
          </p:cNvPicPr>
          <p:nvPr/>
        </p:nvPicPr>
        <p:blipFill>
          <a:blip r:embed="rId5"/>
          <a:stretch>
            <a:fillRect/>
          </a:stretch>
        </p:blipFill>
        <p:spPr>
          <a:xfrm>
            <a:off x="7982367" y="3109056"/>
            <a:ext cx="3781905" cy="2402282"/>
          </a:xfrm>
          <a:prstGeom prst="snip2SameRect">
            <a:avLst>
              <a:gd name="adj1" fmla="val 19059"/>
              <a:gd name="adj2" fmla="val 0"/>
            </a:avLst>
          </a:prstGeom>
        </p:spPr>
      </p:pic>
      <p:sp>
        <p:nvSpPr>
          <p:cNvPr id="12" name="Rectangle 11">
            <a:extLst>
              <a:ext uri="{FF2B5EF4-FFF2-40B4-BE49-F238E27FC236}">
                <a16:creationId xmlns:a16="http://schemas.microsoft.com/office/drawing/2014/main" id="{C9875B52-8B7C-4A7D-9A43-48ECB2F728E2}"/>
              </a:ext>
            </a:extLst>
          </p:cNvPr>
          <p:cNvSpPr/>
          <p:nvPr/>
        </p:nvSpPr>
        <p:spPr>
          <a:xfrm>
            <a:off x="962430" y="2279885"/>
            <a:ext cx="2647044" cy="53069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B0F37"/>
                </a:solidFill>
              </a:rPr>
              <a:t>Short-lived </a:t>
            </a:r>
            <a:r>
              <a:rPr lang="en-US" b="1" dirty="0">
                <a:solidFill>
                  <a:srgbClr val="0B0F37"/>
                </a:solidFill>
              </a:rPr>
              <a:t>viremia</a:t>
            </a:r>
          </a:p>
        </p:txBody>
      </p:sp>
      <p:sp>
        <p:nvSpPr>
          <p:cNvPr id="13" name="Rectangle 12">
            <a:extLst>
              <a:ext uri="{FF2B5EF4-FFF2-40B4-BE49-F238E27FC236}">
                <a16:creationId xmlns:a16="http://schemas.microsoft.com/office/drawing/2014/main" id="{6E553B64-F2E2-4F4B-A699-0A6B36726573}"/>
              </a:ext>
            </a:extLst>
          </p:cNvPr>
          <p:cNvSpPr/>
          <p:nvPr/>
        </p:nvSpPr>
        <p:spPr>
          <a:xfrm>
            <a:off x="4465064" y="2279884"/>
            <a:ext cx="3225522" cy="53069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B0F37"/>
                </a:solidFill>
              </a:rPr>
              <a:t>IFN</a:t>
            </a:r>
            <a:r>
              <a:rPr lang="el-GR" b="1" dirty="0">
                <a:solidFill>
                  <a:srgbClr val="0B0F37"/>
                </a:solidFill>
              </a:rPr>
              <a:t>β</a:t>
            </a:r>
            <a:r>
              <a:rPr lang="en-US" b="1" dirty="0">
                <a:solidFill>
                  <a:srgbClr val="0B0F37"/>
                </a:solidFill>
              </a:rPr>
              <a:t> </a:t>
            </a:r>
            <a:r>
              <a:rPr lang="en-US" dirty="0">
                <a:solidFill>
                  <a:srgbClr val="0B0F37"/>
                </a:solidFill>
              </a:rPr>
              <a:t>peaks at 24-48 hours </a:t>
            </a:r>
          </a:p>
        </p:txBody>
      </p:sp>
      <p:sp>
        <p:nvSpPr>
          <p:cNvPr id="14" name="Rectangle 13">
            <a:extLst>
              <a:ext uri="{FF2B5EF4-FFF2-40B4-BE49-F238E27FC236}">
                <a16:creationId xmlns:a16="http://schemas.microsoft.com/office/drawing/2014/main" id="{49F1A3BD-C6F6-420E-B405-BB938E9EA7B4}"/>
              </a:ext>
            </a:extLst>
          </p:cNvPr>
          <p:cNvSpPr/>
          <p:nvPr/>
        </p:nvSpPr>
        <p:spPr>
          <a:xfrm>
            <a:off x="8450852" y="2279882"/>
            <a:ext cx="3455598" cy="53069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B0F37"/>
                </a:solidFill>
              </a:rPr>
              <a:t>cfDNA</a:t>
            </a:r>
            <a:r>
              <a:rPr lang="en-US" dirty="0">
                <a:solidFill>
                  <a:srgbClr val="0B0F37"/>
                </a:solidFill>
              </a:rPr>
              <a:t> as an indicator of oncolysis</a:t>
            </a:r>
          </a:p>
        </p:txBody>
      </p:sp>
      <p:pic>
        <p:nvPicPr>
          <p:cNvPr id="15" name="Picture 14">
            <a:extLst>
              <a:ext uri="{FF2B5EF4-FFF2-40B4-BE49-F238E27FC236}">
                <a16:creationId xmlns:a16="http://schemas.microsoft.com/office/drawing/2014/main" id="{034937CF-0F09-45E8-BA11-82C26B516D68}"/>
              </a:ext>
            </a:extLst>
          </p:cNvPr>
          <p:cNvPicPr>
            <a:picLocks noChangeAspect="1"/>
          </p:cNvPicPr>
          <p:nvPr/>
        </p:nvPicPr>
        <p:blipFill>
          <a:blip r:embed="rId6"/>
          <a:stretch>
            <a:fillRect/>
          </a:stretch>
        </p:blipFill>
        <p:spPr>
          <a:xfrm>
            <a:off x="6733309" y="3180548"/>
            <a:ext cx="754493" cy="979974"/>
          </a:xfrm>
          <a:prstGeom prst="rect">
            <a:avLst/>
          </a:prstGeom>
        </p:spPr>
      </p:pic>
    </p:spTree>
    <p:extLst>
      <p:ext uri="{BB962C8B-B14F-4D97-AF65-F5344CB8AC3E}">
        <p14:creationId xmlns:p14="http://schemas.microsoft.com/office/powerpoint/2010/main" val="401362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339075-8178-4847-BA93-6B5B818D3422}"/>
              </a:ext>
            </a:extLst>
          </p:cNvPr>
          <p:cNvSpPr/>
          <p:nvPr/>
        </p:nvSpPr>
        <p:spPr>
          <a:xfrm>
            <a:off x="9308267" y="-23357"/>
            <a:ext cx="2880557" cy="6869133"/>
          </a:xfrm>
          <a:prstGeom prst="rect">
            <a:avLst/>
          </a:prstGeom>
          <a:solidFill>
            <a:srgbClr val="0B0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81B81F2-B795-493E-A8A3-D8517933448E}"/>
              </a:ext>
            </a:extLst>
          </p:cNvPr>
          <p:cNvPicPr>
            <a:picLocks noChangeAspect="1"/>
          </p:cNvPicPr>
          <p:nvPr/>
        </p:nvPicPr>
        <p:blipFill>
          <a:blip r:embed="rId3"/>
          <a:stretch>
            <a:fillRect/>
          </a:stretch>
        </p:blipFill>
        <p:spPr>
          <a:xfrm>
            <a:off x="3208023" y="1336696"/>
            <a:ext cx="4061242" cy="2721451"/>
          </a:xfrm>
          <a:prstGeom prst="snip2SameRect">
            <a:avLst/>
          </a:prstGeom>
        </p:spPr>
      </p:pic>
      <p:pic>
        <p:nvPicPr>
          <p:cNvPr id="4" name="Picture 3">
            <a:extLst>
              <a:ext uri="{FF2B5EF4-FFF2-40B4-BE49-F238E27FC236}">
                <a16:creationId xmlns:a16="http://schemas.microsoft.com/office/drawing/2014/main" id="{76434B4E-C085-47C5-B09E-947EC11031A5}"/>
              </a:ext>
            </a:extLst>
          </p:cNvPr>
          <p:cNvPicPr>
            <a:picLocks noChangeAspect="1"/>
          </p:cNvPicPr>
          <p:nvPr/>
        </p:nvPicPr>
        <p:blipFill>
          <a:blip r:embed="rId4"/>
          <a:stretch>
            <a:fillRect/>
          </a:stretch>
        </p:blipFill>
        <p:spPr>
          <a:xfrm>
            <a:off x="0" y="4160578"/>
            <a:ext cx="9127881" cy="2697422"/>
          </a:xfrm>
          <a:prstGeom prst="snip2DiagRect">
            <a:avLst>
              <a:gd name="adj1" fmla="val 24360"/>
              <a:gd name="adj2" fmla="val 16667"/>
            </a:avLst>
          </a:prstGeom>
        </p:spPr>
      </p:pic>
      <p:sp>
        <p:nvSpPr>
          <p:cNvPr id="8" name="TextBox 7">
            <a:extLst>
              <a:ext uri="{FF2B5EF4-FFF2-40B4-BE49-F238E27FC236}">
                <a16:creationId xmlns:a16="http://schemas.microsoft.com/office/drawing/2014/main" id="{0FF8CDFD-05AB-489D-ABBA-E2578E413782}"/>
              </a:ext>
            </a:extLst>
          </p:cNvPr>
          <p:cNvSpPr txBox="1"/>
          <p:nvPr/>
        </p:nvSpPr>
        <p:spPr>
          <a:xfrm>
            <a:off x="9308268" y="1922630"/>
            <a:ext cx="2540000" cy="196977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Profile of IFN</a:t>
            </a:r>
            <a:r>
              <a:rPr lang="en-US" dirty="0">
                <a:solidFill>
                  <a:schemeClr val="bg1"/>
                </a:solidFill>
                <a:latin typeface="Arial" panose="020B0604020202020204" pitchFamily="34" charset="0"/>
                <a:cs typeface="Arial" panose="020B0604020202020204" pitchFamily="34" charset="0"/>
              </a:rPr>
              <a:t>β </a:t>
            </a:r>
            <a:r>
              <a:rPr lang="en-US" sz="1600" dirty="0">
                <a:solidFill>
                  <a:schemeClr val="bg1"/>
                </a:solidFill>
                <a:latin typeface="Arial" panose="020B0604020202020204" pitchFamily="34" charset="0"/>
                <a:cs typeface="Arial" panose="020B0604020202020204" pitchFamily="34" charset="0"/>
              </a:rPr>
              <a:t>contrasts with all other cytokines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IL-6 is not persistently elevated</a:t>
            </a:r>
          </a:p>
          <a:p>
            <a:endParaRPr lang="en-US" dirty="0">
              <a:solidFill>
                <a:schemeClr val="bg1"/>
              </a:solidFill>
            </a:endParaRPr>
          </a:p>
        </p:txBody>
      </p:sp>
      <p:sp>
        <p:nvSpPr>
          <p:cNvPr id="9" name="Title 1">
            <a:extLst>
              <a:ext uri="{FF2B5EF4-FFF2-40B4-BE49-F238E27FC236}">
                <a16:creationId xmlns:a16="http://schemas.microsoft.com/office/drawing/2014/main" id="{BC2F37DF-6CFA-4977-8255-2DD7184A3560}"/>
              </a:ext>
            </a:extLst>
          </p:cNvPr>
          <p:cNvSpPr>
            <a:spLocks noGrp="1"/>
          </p:cNvSpPr>
          <p:nvPr>
            <p:ph type="title"/>
          </p:nvPr>
        </p:nvSpPr>
        <p:spPr>
          <a:xfrm>
            <a:off x="65843" y="0"/>
            <a:ext cx="10512425" cy="1325563"/>
          </a:xfrm>
        </p:spPr>
        <p:txBody>
          <a:bodyPr>
            <a:normAutofit/>
          </a:bodyPr>
          <a:lstStyle/>
          <a:p>
            <a:r>
              <a:rPr lang="en-US" sz="3600" dirty="0">
                <a:solidFill>
                  <a:srgbClr val="071058"/>
                </a:solidFill>
                <a:latin typeface="Arial" panose="020B0604020202020204" pitchFamily="34" charset="0"/>
                <a:cs typeface="Arial" panose="020B0604020202020204" pitchFamily="34" charset="0"/>
              </a:rPr>
              <a:t>VSV-IFN</a:t>
            </a:r>
            <a:r>
              <a:rPr lang="el-GR" sz="3600" dirty="0">
                <a:solidFill>
                  <a:srgbClr val="071058"/>
                </a:solidFill>
                <a:latin typeface="Arial" panose="020B0604020202020204" pitchFamily="34" charset="0"/>
                <a:cs typeface="Arial" panose="020B0604020202020204" pitchFamily="34" charset="0"/>
              </a:rPr>
              <a:t>β</a:t>
            </a:r>
            <a:r>
              <a:rPr lang="en-US" sz="3600" dirty="0">
                <a:solidFill>
                  <a:srgbClr val="071058"/>
                </a:solidFill>
                <a:latin typeface="Arial" panose="020B0604020202020204" pitchFamily="34" charset="0"/>
                <a:cs typeface="Arial" panose="020B0604020202020204" pitchFamily="34" charset="0"/>
              </a:rPr>
              <a:t>-NIS Pharmacokinetics</a:t>
            </a:r>
            <a:br>
              <a:rPr lang="en-US" sz="3600" dirty="0">
                <a:solidFill>
                  <a:srgbClr val="071058"/>
                </a:solidFill>
                <a:latin typeface="Arial" panose="020B0604020202020204" pitchFamily="34" charset="0"/>
                <a:cs typeface="Arial" panose="020B0604020202020204" pitchFamily="34" charset="0"/>
              </a:rPr>
            </a:br>
            <a:r>
              <a:rPr lang="en-US" sz="2400" dirty="0">
                <a:solidFill>
                  <a:srgbClr val="071058"/>
                </a:solidFill>
                <a:latin typeface="Arial" panose="020B0604020202020204" pitchFamily="34" charset="0"/>
                <a:cs typeface="Arial" panose="020B0604020202020204" pitchFamily="34" charset="0"/>
              </a:rPr>
              <a:t>Distinct pattern of IFNβ release compared to all other cytokines  </a:t>
            </a:r>
            <a:endParaRPr lang="en-US" sz="3600" dirty="0">
              <a:solidFill>
                <a:srgbClr val="0710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59524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25E217-8F38-43FC-98C2-256F68093160}"/>
              </a:ext>
            </a:extLst>
          </p:cNvPr>
          <p:cNvPicPr>
            <a:picLocks noChangeAspect="1"/>
          </p:cNvPicPr>
          <p:nvPr/>
        </p:nvPicPr>
        <p:blipFill>
          <a:blip r:embed="rId3"/>
          <a:stretch>
            <a:fillRect/>
          </a:stretch>
        </p:blipFill>
        <p:spPr>
          <a:xfrm>
            <a:off x="0" y="1782414"/>
            <a:ext cx="6354935" cy="4118129"/>
          </a:xfrm>
          <a:prstGeom prst="rect">
            <a:avLst/>
          </a:prstGeom>
        </p:spPr>
      </p:pic>
      <p:sp>
        <p:nvSpPr>
          <p:cNvPr id="4" name="Title 1">
            <a:extLst>
              <a:ext uri="{FF2B5EF4-FFF2-40B4-BE49-F238E27FC236}">
                <a16:creationId xmlns:a16="http://schemas.microsoft.com/office/drawing/2014/main" id="{55AF6714-0FEB-4BA1-9332-9A55F5EF8891}"/>
              </a:ext>
            </a:extLst>
          </p:cNvPr>
          <p:cNvSpPr txBox="1">
            <a:spLocks/>
          </p:cNvSpPr>
          <p:nvPr/>
        </p:nvSpPr>
        <p:spPr>
          <a:xfrm>
            <a:off x="71021" y="230819"/>
            <a:ext cx="10512862" cy="844838"/>
          </a:xfrm>
          <a:prstGeom prst="rect">
            <a:avLst/>
          </a:prstGeom>
        </p:spPr>
        <p:txBody>
          <a:bodyPr vert="horz" lIns="91440" tIns="45720" rIns="91440" bIns="45720" rtlCol="0" anchor="ctr">
            <a:normAutofit fontScale="92500" lnSpcReduction="10000"/>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3900">
                <a:solidFill>
                  <a:srgbClr val="071058"/>
                </a:solidFill>
                <a:latin typeface="Arial" panose="020B0604020202020204" pitchFamily="34" charset="0"/>
                <a:cs typeface="Arial" panose="020B0604020202020204" pitchFamily="34" charset="0"/>
              </a:rPr>
              <a:t>VSV-IFN</a:t>
            </a:r>
            <a:r>
              <a:rPr lang="el-GR" sz="3900">
                <a:solidFill>
                  <a:srgbClr val="071058"/>
                </a:solidFill>
                <a:latin typeface="Arial" panose="020B0604020202020204" pitchFamily="34" charset="0"/>
                <a:cs typeface="Arial" panose="020B0604020202020204" pitchFamily="34" charset="0"/>
              </a:rPr>
              <a:t>β</a:t>
            </a:r>
            <a:r>
              <a:rPr lang="en-US" sz="3900">
                <a:solidFill>
                  <a:srgbClr val="071058"/>
                </a:solidFill>
                <a:latin typeface="Arial" panose="020B0604020202020204" pitchFamily="34" charset="0"/>
                <a:cs typeface="Arial" panose="020B0604020202020204" pitchFamily="34" charset="0"/>
              </a:rPr>
              <a:t>-NIS Pharmacokinetics</a:t>
            </a:r>
          </a:p>
          <a:p>
            <a:r>
              <a:rPr lang="en-US" sz="2600">
                <a:solidFill>
                  <a:srgbClr val="071058"/>
                </a:solidFill>
                <a:latin typeface="Arial" panose="020B0604020202020204" pitchFamily="34" charset="0"/>
                <a:cs typeface="Arial" panose="020B0604020202020204" pitchFamily="34" charset="0"/>
              </a:rPr>
              <a:t>No shedding of infectious virus </a:t>
            </a:r>
            <a:endParaRPr lang="en-US" sz="2600" dirty="0">
              <a:solidFill>
                <a:srgbClr val="071058"/>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DA5119E-98A5-455A-B805-49D8B0740EF5}"/>
              </a:ext>
            </a:extLst>
          </p:cNvPr>
          <p:cNvPicPr>
            <a:picLocks noChangeAspect="1"/>
          </p:cNvPicPr>
          <p:nvPr/>
        </p:nvPicPr>
        <p:blipFill>
          <a:blip r:embed="rId4"/>
          <a:stretch>
            <a:fillRect/>
          </a:stretch>
        </p:blipFill>
        <p:spPr>
          <a:xfrm>
            <a:off x="5963408" y="1997832"/>
            <a:ext cx="6286171" cy="3902711"/>
          </a:xfrm>
          <a:prstGeom prst="rect">
            <a:avLst/>
          </a:prstGeom>
        </p:spPr>
      </p:pic>
      <p:cxnSp>
        <p:nvCxnSpPr>
          <p:cNvPr id="9" name="Straight Connector 8">
            <a:extLst>
              <a:ext uri="{FF2B5EF4-FFF2-40B4-BE49-F238E27FC236}">
                <a16:creationId xmlns:a16="http://schemas.microsoft.com/office/drawing/2014/main" id="{E0A22AEF-CC0A-4EC9-A201-B4AC8FE5129E}"/>
              </a:ext>
            </a:extLst>
          </p:cNvPr>
          <p:cNvCxnSpPr>
            <a:cxnSpLocks/>
          </p:cNvCxnSpPr>
          <p:nvPr/>
        </p:nvCxnSpPr>
        <p:spPr>
          <a:xfrm>
            <a:off x="6094412" y="1339516"/>
            <a:ext cx="0" cy="527785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861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10F6199D-9D4A-4774-B9B9-88C00E35E0C2}"/>
              </a:ext>
            </a:extLst>
          </p:cNvPr>
          <p:cNvPicPr>
            <a:picLocks noChangeAspect="1"/>
          </p:cNvPicPr>
          <p:nvPr/>
        </p:nvPicPr>
        <p:blipFill>
          <a:blip r:embed="rId3"/>
          <a:stretch>
            <a:fillRect/>
          </a:stretch>
        </p:blipFill>
        <p:spPr>
          <a:xfrm rot="19371592">
            <a:off x="613936" y="3792977"/>
            <a:ext cx="397181" cy="488073"/>
          </a:xfrm>
          <a:prstGeom prst="flowChartDelay">
            <a:avLst/>
          </a:prstGeom>
        </p:spPr>
      </p:pic>
      <p:pic>
        <p:nvPicPr>
          <p:cNvPr id="118" name="Picture 117">
            <a:extLst>
              <a:ext uri="{FF2B5EF4-FFF2-40B4-BE49-F238E27FC236}">
                <a16:creationId xmlns:a16="http://schemas.microsoft.com/office/drawing/2014/main" id="{ACB265BF-CFC1-42A6-B789-400D2FA95309}"/>
              </a:ext>
            </a:extLst>
          </p:cNvPr>
          <p:cNvPicPr>
            <a:picLocks noChangeAspect="1"/>
          </p:cNvPicPr>
          <p:nvPr/>
        </p:nvPicPr>
        <p:blipFill>
          <a:blip r:embed="rId3"/>
          <a:stretch>
            <a:fillRect/>
          </a:stretch>
        </p:blipFill>
        <p:spPr>
          <a:xfrm rot="2408622">
            <a:off x="502281" y="3378281"/>
            <a:ext cx="397181" cy="488073"/>
          </a:xfrm>
          <a:prstGeom prst="rect">
            <a:avLst/>
          </a:prstGeom>
          <a:noFill/>
        </p:spPr>
      </p:pic>
      <p:sp>
        <p:nvSpPr>
          <p:cNvPr id="93" name="TextBox 92">
            <a:extLst>
              <a:ext uri="{FF2B5EF4-FFF2-40B4-BE49-F238E27FC236}">
                <a16:creationId xmlns:a16="http://schemas.microsoft.com/office/drawing/2014/main" id="{6F16D118-0BAD-4103-93B6-115C1F1D5B2B}"/>
              </a:ext>
            </a:extLst>
          </p:cNvPr>
          <p:cNvSpPr txBox="1"/>
          <p:nvPr/>
        </p:nvSpPr>
        <p:spPr>
          <a:xfrm>
            <a:off x="2225562" y="270487"/>
            <a:ext cx="8558541" cy="1076961"/>
          </a:xfrm>
          <a:prstGeom prst="rect">
            <a:avLst/>
          </a:prstGeom>
          <a:noFill/>
        </p:spPr>
        <p:txBody>
          <a:bodyPr wrap="square" rtlCol="0">
            <a:spAutoFit/>
          </a:bodyPr>
          <a:lstStyle/>
          <a:p>
            <a:pPr algn="ctr" defTabSz="914081"/>
            <a:r>
              <a:rPr lang="en-US" sz="3199" b="1" dirty="0">
                <a:solidFill>
                  <a:srgbClr val="002060"/>
                </a:solidFill>
                <a:latin typeface="Arial" panose="020B0604020202020204"/>
              </a:rPr>
              <a:t>Oncolytic virotherapy: </a:t>
            </a:r>
          </a:p>
          <a:p>
            <a:pPr defTabSz="914081"/>
            <a:r>
              <a:rPr lang="en-US" sz="3199" b="1" dirty="0">
                <a:solidFill>
                  <a:srgbClr val="002060"/>
                </a:solidFill>
                <a:latin typeface="Arial" panose="020B0604020202020204"/>
              </a:rPr>
              <a:t>An Immune modulating cancer strategy</a:t>
            </a:r>
          </a:p>
        </p:txBody>
      </p:sp>
      <p:sp>
        <p:nvSpPr>
          <p:cNvPr id="58" name="TextBox 57">
            <a:extLst>
              <a:ext uri="{FF2B5EF4-FFF2-40B4-BE49-F238E27FC236}">
                <a16:creationId xmlns:a16="http://schemas.microsoft.com/office/drawing/2014/main" id="{171A50B9-1D69-4FC8-8400-1F2C850CF7D6}"/>
              </a:ext>
            </a:extLst>
          </p:cNvPr>
          <p:cNvSpPr txBox="1"/>
          <p:nvPr/>
        </p:nvSpPr>
        <p:spPr>
          <a:xfrm>
            <a:off x="8546791" y="2414054"/>
            <a:ext cx="2459592" cy="523220"/>
          </a:xfrm>
          <a:prstGeom prst="rect">
            <a:avLst/>
          </a:prstGeom>
          <a:noFill/>
        </p:spPr>
        <p:txBody>
          <a:bodyPr wrap="square" rtlCol="0">
            <a:spAutoFit/>
          </a:bodyPr>
          <a:lstStyle/>
          <a:p>
            <a:r>
              <a:rPr lang="en-US" sz="1400" b="1" dirty="0">
                <a:solidFill>
                  <a:srgbClr val="071058"/>
                </a:solidFill>
              </a:rPr>
              <a:t>Innate immune response &amp;</a:t>
            </a:r>
          </a:p>
          <a:p>
            <a:r>
              <a:rPr lang="en-US" sz="1400" b="1" dirty="0">
                <a:solidFill>
                  <a:srgbClr val="071058"/>
                </a:solidFill>
              </a:rPr>
              <a:t>Tumor specific T-cell boosting</a:t>
            </a:r>
          </a:p>
        </p:txBody>
      </p:sp>
      <p:grpSp>
        <p:nvGrpSpPr>
          <p:cNvPr id="111" name="Group 110">
            <a:extLst>
              <a:ext uri="{FF2B5EF4-FFF2-40B4-BE49-F238E27FC236}">
                <a16:creationId xmlns:a16="http://schemas.microsoft.com/office/drawing/2014/main" id="{1877C00C-1314-4146-8DE3-4966EDED0B5C}"/>
              </a:ext>
            </a:extLst>
          </p:cNvPr>
          <p:cNvGrpSpPr/>
          <p:nvPr/>
        </p:nvGrpSpPr>
        <p:grpSpPr>
          <a:xfrm>
            <a:off x="8658255" y="3204954"/>
            <a:ext cx="867774" cy="832062"/>
            <a:chOff x="5405001" y="4071486"/>
            <a:chExt cx="1194505" cy="1049433"/>
          </a:xfrm>
        </p:grpSpPr>
        <p:pic>
          <p:nvPicPr>
            <p:cNvPr id="60" name="Picture 59">
              <a:extLst>
                <a:ext uri="{FF2B5EF4-FFF2-40B4-BE49-F238E27FC236}">
                  <a16:creationId xmlns:a16="http://schemas.microsoft.com/office/drawing/2014/main" id="{E5DC668A-A116-4DCE-A188-64B4794BD6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52820" y="4232446"/>
              <a:ext cx="546686" cy="467449"/>
            </a:xfrm>
            <a:prstGeom prst="rect">
              <a:avLst/>
            </a:prstGeom>
          </p:spPr>
        </p:pic>
        <p:sp>
          <p:nvSpPr>
            <p:cNvPr id="61" name="Oval 60">
              <a:extLst>
                <a:ext uri="{FF2B5EF4-FFF2-40B4-BE49-F238E27FC236}">
                  <a16:creationId xmlns:a16="http://schemas.microsoft.com/office/drawing/2014/main" id="{4EA122C3-9E96-4680-82CE-D98288625898}"/>
                </a:ext>
              </a:extLst>
            </p:cNvPr>
            <p:cNvSpPr/>
            <p:nvPr/>
          </p:nvSpPr>
          <p:spPr>
            <a:xfrm>
              <a:off x="5452974" y="4249833"/>
              <a:ext cx="295094" cy="270915"/>
            </a:xfrm>
            <a:prstGeom prst="ellipse">
              <a:avLst/>
            </a:prstGeom>
            <a:solidFill>
              <a:srgbClr val="50F6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2" name="Oval 61">
              <a:extLst>
                <a:ext uri="{FF2B5EF4-FFF2-40B4-BE49-F238E27FC236}">
                  <a16:creationId xmlns:a16="http://schemas.microsoft.com/office/drawing/2014/main" id="{16904F09-41F5-435F-8E75-B8E44F032DEE}"/>
                </a:ext>
              </a:extLst>
            </p:cNvPr>
            <p:cNvSpPr/>
            <p:nvPr/>
          </p:nvSpPr>
          <p:spPr>
            <a:xfrm>
              <a:off x="5503406" y="4341809"/>
              <a:ext cx="198567" cy="17894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3" name="Oval 62">
              <a:extLst>
                <a:ext uri="{FF2B5EF4-FFF2-40B4-BE49-F238E27FC236}">
                  <a16:creationId xmlns:a16="http://schemas.microsoft.com/office/drawing/2014/main" id="{893F5F82-3755-407D-A8D6-3666BA43459C}"/>
                </a:ext>
              </a:extLst>
            </p:cNvPr>
            <p:cNvSpPr/>
            <p:nvPr/>
          </p:nvSpPr>
          <p:spPr>
            <a:xfrm>
              <a:off x="5769309" y="4071486"/>
              <a:ext cx="295094" cy="270915"/>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4" name="Oval 63">
              <a:extLst>
                <a:ext uri="{FF2B5EF4-FFF2-40B4-BE49-F238E27FC236}">
                  <a16:creationId xmlns:a16="http://schemas.microsoft.com/office/drawing/2014/main" id="{AA02B7A2-4E67-426E-87B6-076E4D213411}"/>
                </a:ext>
              </a:extLst>
            </p:cNvPr>
            <p:cNvSpPr/>
            <p:nvPr/>
          </p:nvSpPr>
          <p:spPr>
            <a:xfrm>
              <a:off x="5819741" y="4163462"/>
              <a:ext cx="198567" cy="178940"/>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5" name="Oval 64">
              <a:extLst>
                <a:ext uri="{FF2B5EF4-FFF2-40B4-BE49-F238E27FC236}">
                  <a16:creationId xmlns:a16="http://schemas.microsoft.com/office/drawing/2014/main" id="{A85F8942-09D2-47CD-9C62-81F769B01DE8}"/>
                </a:ext>
              </a:extLst>
            </p:cNvPr>
            <p:cNvSpPr/>
            <p:nvPr/>
          </p:nvSpPr>
          <p:spPr>
            <a:xfrm>
              <a:off x="6006985" y="4664633"/>
              <a:ext cx="295094" cy="270915"/>
            </a:xfrm>
            <a:prstGeom prst="ellipse">
              <a:avLst/>
            </a:prstGeom>
            <a:solidFill>
              <a:srgbClr val="50F6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6" name="Oval 65">
              <a:extLst>
                <a:ext uri="{FF2B5EF4-FFF2-40B4-BE49-F238E27FC236}">
                  <a16:creationId xmlns:a16="http://schemas.microsoft.com/office/drawing/2014/main" id="{C23BA89F-96F9-4A2A-B580-EF6E1395F039}"/>
                </a:ext>
              </a:extLst>
            </p:cNvPr>
            <p:cNvSpPr/>
            <p:nvPr/>
          </p:nvSpPr>
          <p:spPr>
            <a:xfrm>
              <a:off x="6057416" y="4756609"/>
              <a:ext cx="198567" cy="17894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pic>
          <p:nvPicPr>
            <p:cNvPr id="67" name="Picture 66">
              <a:extLst>
                <a:ext uri="{FF2B5EF4-FFF2-40B4-BE49-F238E27FC236}">
                  <a16:creationId xmlns:a16="http://schemas.microsoft.com/office/drawing/2014/main" id="{A10A5F44-A169-43B1-8491-B030703343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05001" y="4653470"/>
              <a:ext cx="546686" cy="467449"/>
            </a:xfrm>
            <a:prstGeom prst="rect">
              <a:avLst/>
            </a:prstGeom>
          </p:spPr>
        </p:pic>
        <p:sp>
          <p:nvSpPr>
            <p:cNvPr id="68" name="Oval 67">
              <a:extLst>
                <a:ext uri="{FF2B5EF4-FFF2-40B4-BE49-F238E27FC236}">
                  <a16:creationId xmlns:a16="http://schemas.microsoft.com/office/drawing/2014/main" id="{7CC30283-0678-4559-AE7D-3452F94E118E}"/>
                </a:ext>
              </a:extLst>
            </p:cNvPr>
            <p:cNvSpPr/>
            <p:nvPr/>
          </p:nvSpPr>
          <p:spPr>
            <a:xfrm>
              <a:off x="5715909" y="4360415"/>
              <a:ext cx="295094" cy="270915"/>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9" name="Oval 68">
              <a:extLst>
                <a:ext uri="{FF2B5EF4-FFF2-40B4-BE49-F238E27FC236}">
                  <a16:creationId xmlns:a16="http://schemas.microsoft.com/office/drawing/2014/main" id="{DF70C389-4D72-4C4C-9C2D-A2567CAD6A47}"/>
                </a:ext>
              </a:extLst>
            </p:cNvPr>
            <p:cNvSpPr/>
            <p:nvPr/>
          </p:nvSpPr>
          <p:spPr>
            <a:xfrm>
              <a:off x="5766341" y="4452391"/>
              <a:ext cx="198567" cy="178940"/>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pic>
        <p:nvPicPr>
          <p:cNvPr id="16" name="Picture 15">
            <a:extLst>
              <a:ext uri="{FF2B5EF4-FFF2-40B4-BE49-F238E27FC236}">
                <a16:creationId xmlns:a16="http://schemas.microsoft.com/office/drawing/2014/main" id="{6247F751-AD5D-49F8-9F63-69BE17C88CAE}"/>
              </a:ext>
            </a:extLst>
          </p:cNvPr>
          <p:cNvPicPr>
            <a:picLocks noChangeAspect="1"/>
          </p:cNvPicPr>
          <p:nvPr/>
        </p:nvPicPr>
        <p:blipFill>
          <a:blip r:embed="rId3"/>
          <a:stretch>
            <a:fillRect/>
          </a:stretch>
        </p:blipFill>
        <p:spPr>
          <a:xfrm>
            <a:off x="229863" y="3602113"/>
            <a:ext cx="397181" cy="488073"/>
          </a:xfrm>
          <a:prstGeom prst="flowChartDelay">
            <a:avLst/>
          </a:prstGeom>
        </p:spPr>
      </p:pic>
      <p:cxnSp>
        <p:nvCxnSpPr>
          <p:cNvPr id="17" name="Straight Arrow Connector 16">
            <a:extLst>
              <a:ext uri="{FF2B5EF4-FFF2-40B4-BE49-F238E27FC236}">
                <a16:creationId xmlns:a16="http://schemas.microsoft.com/office/drawing/2014/main" id="{DFEDBBF5-503B-4C53-8D70-6C956623B300}"/>
              </a:ext>
            </a:extLst>
          </p:cNvPr>
          <p:cNvCxnSpPr>
            <a:cxnSpLocks/>
          </p:cNvCxnSpPr>
          <p:nvPr/>
        </p:nvCxnSpPr>
        <p:spPr>
          <a:xfrm flipV="1">
            <a:off x="995393" y="3773151"/>
            <a:ext cx="436416" cy="2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4A7FBEA-0978-44E8-A0FC-964253EB54B7}"/>
              </a:ext>
            </a:extLst>
          </p:cNvPr>
          <p:cNvGrpSpPr/>
          <p:nvPr/>
        </p:nvGrpSpPr>
        <p:grpSpPr>
          <a:xfrm>
            <a:off x="1633387" y="3118082"/>
            <a:ext cx="1397300" cy="1466678"/>
            <a:chOff x="4702448" y="2711055"/>
            <a:chExt cx="1088987" cy="1012626"/>
          </a:xfrm>
        </p:grpSpPr>
        <p:pic>
          <p:nvPicPr>
            <p:cNvPr id="19" name="Picture 18">
              <a:extLst>
                <a:ext uri="{FF2B5EF4-FFF2-40B4-BE49-F238E27FC236}">
                  <a16:creationId xmlns:a16="http://schemas.microsoft.com/office/drawing/2014/main" id="{F4238A89-C506-4694-A01C-95417702A64D}"/>
                </a:ext>
              </a:extLst>
            </p:cNvPr>
            <p:cNvPicPr>
              <a:picLocks noChangeAspect="1"/>
            </p:cNvPicPr>
            <p:nvPr/>
          </p:nvPicPr>
          <p:blipFill>
            <a:blip r:embed="rId6"/>
            <a:stretch>
              <a:fillRect/>
            </a:stretch>
          </p:blipFill>
          <p:spPr>
            <a:xfrm>
              <a:off x="5231810" y="2796757"/>
              <a:ext cx="358410" cy="361874"/>
            </a:xfrm>
            <a:prstGeom prst="rect">
              <a:avLst/>
            </a:prstGeom>
          </p:spPr>
        </p:pic>
        <p:pic>
          <p:nvPicPr>
            <p:cNvPr id="20" name="Picture 19">
              <a:extLst>
                <a:ext uri="{FF2B5EF4-FFF2-40B4-BE49-F238E27FC236}">
                  <a16:creationId xmlns:a16="http://schemas.microsoft.com/office/drawing/2014/main" id="{545BA1D1-5DD5-4E8E-9FD0-FE544368A333}"/>
                </a:ext>
              </a:extLst>
            </p:cNvPr>
            <p:cNvPicPr>
              <a:picLocks noChangeAspect="1"/>
            </p:cNvPicPr>
            <p:nvPr/>
          </p:nvPicPr>
          <p:blipFill>
            <a:blip r:embed="rId6"/>
            <a:stretch>
              <a:fillRect/>
            </a:stretch>
          </p:blipFill>
          <p:spPr>
            <a:xfrm>
              <a:off x="5003443" y="2711055"/>
              <a:ext cx="358410" cy="361874"/>
            </a:xfrm>
            <a:prstGeom prst="rect">
              <a:avLst/>
            </a:prstGeom>
          </p:spPr>
        </p:pic>
        <p:sp>
          <p:nvSpPr>
            <p:cNvPr id="21" name="Oval 20">
              <a:extLst>
                <a:ext uri="{FF2B5EF4-FFF2-40B4-BE49-F238E27FC236}">
                  <a16:creationId xmlns:a16="http://schemas.microsoft.com/office/drawing/2014/main" id="{C44FBAB5-354D-4EA5-B25A-530614D1C822}"/>
                </a:ext>
              </a:extLst>
            </p:cNvPr>
            <p:cNvSpPr/>
            <p:nvPr/>
          </p:nvSpPr>
          <p:spPr>
            <a:xfrm>
              <a:off x="4702448" y="2796757"/>
              <a:ext cx="366668" cy="359606"/>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2" name="Group 21">
              <a:extLst>
                <a:ext uri="{FF2B5EF4-FFF2-40B4-BE49-F238E27FC236}">
                  <a16:creationId xmlns:a16="http://schemas.microsoft.com/office/drawing/2014/main" id="{38F0CA84-D5C2-417B-A41F-C4DC38897640}"/>
                </a:ext>
              </a:extLst>
            </p:cNvPr>
            <p:cNvGrpSpPr/>
            <p:nvPr/>
          </p:nvGrpSpPr>
          <p:grpSpPr>
            <a:xfrm>
              <a:off x="4732512" y="2880060"/>
              <a:ext cx="894466" cy="679066"/>
              <a:chOff x="13992891" y="1530054"/>
              <a:chExt cx="1789167" cy="1358310"/>
            </a:xfrm>
          </p:grpSpPr>
          <p:pic>
            <p:nvPicPr>
              <p:cNvPr id="24" name="Picture 23">
                <a:extLst>
                  <a:ext uri="{FF2B5EF4-FFF2-40B4-BE49-F238E27FC236}">
                    <a16:creationId xmlns:a16="http://schemas.microsoft.com/office/drawing/2014/main" id="{B5F7ABCA-63E8-40A6-A3E3-E03378F1CAB7}"/>
                  </a:ext>
                </a:extLst>
              </p:cNvPr>
              <p:cNvPicPr>
                <a:picLocks noChangeAspect="1"/>
              </p:cNvPicPr>
              <p:nvPr/>
            </p:nvPicPr>
            <p:blipFill rotWithShape="1">
              <a:blip r:embed="rId7"/>
              <a:srcRect l="16406" t="9938" r="44962" b="15807"/>
              <a:stretch/>
            </p:blipFill>
            <p:spPr>
              <a:xfrm>
                <a:off x="14452125" y="1530054"/>
                <a:ext cx="870966" cy="878912"/>
              </a:xfrm>
              <a:prstGeom prst="ellipse">
                <a:avLst/>
              </a:prstGeom>
            </p:spPr>
          </p:pic>
          <p:pic>
            <p:nvPicPr>
              <p:cNvPr id="25" name="Picture 24">
                <a:extLst>
                  <a:ext uri="{FF2B5EF4-FFF2-40B4-BE49-F238E27FC236}">
                    <a16:creationId xmlns:a16="http://schemas.microsoft.com/office/drawing/2014/main" id="{2B63A7A2-1A95-4A30-AF40-7450304CB9F2}"/>
                  </a:ext>
                </a:extLst>
              </p:cNvPr>
              <p:cNvPicPr>
                <a:picLocks noChangeAspect="1"/>
              </p:cNvPicPr>
              <p:nvPr/>
            </p:nvPicPr>
            <p:blipFill rotWithShape="1">
              <a:blip r:embed="rId7"/>
              <a:srcRect l="16406" t="9938" r="44962" b="15807"/>
              <a:stretch/>
            </p:blipFill>
            <p:spPr>
              <a:xfrm>
                <a:off x="13992891" y="1867484"/>
                <a:ext cx="850621" cy="858384"/>
              </a:xfrm>
              <a:prstGeom prst="ellipse">
                <a:avLst/>
              </a:prstGeom>
            </p:spPr>
          </p:pic>
          <p:pic>
            <p:nvPicPr>
              <p:cNvPr id="26" name="Picture 25">
                <a:extLst>
                  <a:ext uri="{FF2B5EF4-FFF2-40B4-BE49-F238E27FC236}">
                    <a16:creationId xmlns:a16="http://schemas.microsoft.com/office/drawing/2014/main" id="{5CB5BAED-1284-4805-A29E-6564BF3DBAE4}"/>
                  </a:ext>
                </a:extLst>
              </p:cNvPr>
              <p:cNvPicPr>
                <a:picLocks noChangeAspect="1"/>
              </p:cNvPicPr>
              <p:nvPr/>
            </p:nvPicPr>
            <p:blipFill rotWithShape="1">
              <a:blip r:embed="rId7"/>
              <a:srcRect l="16406" t="9938" r="44962" b="15807"/>
              <a:stretch/>
            </p:blipFill>
            <p:spPr>
              <a:xfrm>
                <a:off x="14453145" y="2131901"/>
                <a:ext cx="749622" cy="756463"/>
              </a:xfrm>
              <a:prstGeom prst="ellipse">
                <a:avLst/>
              </a:prstGeom>
            </p:spPr>
          </p:pic>
          <p:pic>
            <p:nvPicPr>
              <p:cNvPr id="27" name="Picture 26">
                <a:extLst>
                  <a:ext uri="{FF2B5EF4-FFF2-40B4-BE49-F238E27FC236}">
                    <a16:creationId xmlns:a16="http://schemas.microsoft.com/office/drawing/2014/main" id="{114CB053-A39E-4245-8D28-884ED87B9C05}"/>
                  </a:ext>
                </a:extLst>
              </p:cNvPr>
              <p:cNvPicPr>
                <a:picLocks noChangeAspect="1"/>
              </p:cNvPicPr>
              <p:nvPr/>
            </p:nvPicPr>
            <p:blipFill>
              <a:blip r:embed="rId6"/>
              <a:stretch>
                <a:fillRect/>
              </a:stretch>
            </p:blipFill>
            <p:spPr>
              <a:xfrm>
                <a:off x="14990143" y="1741047"/>
                <a:ext cx="791915" cy="799570"/>
              </a:xfrm>
              <a:prstGeom prst="rect">
                <a:avLst/>
              </a:prstGeom>
            </p:spPr>
          </p:pic>
        </p:grpSp>
        <p:sp>
          <p:nvSpPr>
            <p:cNvPr id="23" name="TextBox 22">
              <a:extLst>
                <a:ext uri="{FF2B5EF4-FFF2-40B4-BE49-F238E27FC236}">
                  <a16:creationId xmlns:a16="http://schemas.microsoft.com/office/drawing/2014/main" id="{59FE999D-6B21-4DFB-A936-A7CA924E4878}"/>
                </a:ext>
              </a:extLst>
            </p:cNvPr>
            <p:cNvSpPr txBox="1"/>
            <p:nvPr/>
          </p:nvSpPr>
          <p:spPr>
            <a:xfrm>
              <a:off x="4869668" y="3553685"/>
              <a:ext cx="921767" cy="169996"/>
            </a:xfrm>
            <a:prstGeom prst="rect">
              <a:avLst/>
            </a:prstGeom>
            <a:noFill/>
          </p:spPr>
          <p:txBody>
            <a:bodyPr wrap="square" rtlCol="0">
              <a:spAutoFit/>
            </a:bodyPr>
            <a:lstStyle/>
            <a:p>
              <a:r>
                <a:rPr lang="en-US" sz="1000" dirty="0">
                  <a:solidFill>
                    <a:srgbClr val="000000"/>
                  </a:solidFill>
                </a:rPr>
                <a:t>Tumor cells</a:t>
              </a:r>
            </a:p>
          </p:txBody>
        </p:sp>
      </p:grpSp>
      <p:sp>
        <p:nvSpPr>
          <p:cNvPr id="28" name="TextBox 27">
            <a:extLst>
              <a:ext uri="{FF2B5EF4-FFF2-40B4-BE49-F238E27FC236}">
                <a16:creationId xmlns:a16="http://schemas.microsoft.com/office/drawing/2014/main" id="{ACEA042F-9D47-43D4-AB5A-ABF1EE655CE8}"/>
              </a:ext>
            </a:extLst>
          </p:cNvPr>
          <p:cNvSpPr txBox="1"/>
          <p:nvPr/>
        </p:nvSpPr>
        <p:spPr>
          <a:xfrm>
            <a:off x="1356233" y="2512698"/>
            <a:ext cx="1662950" cy="523220"/>
          </a:xfrm>
          <a:prstGeom prst="rect">
            <a:avLst/>
          </a:prstGeom>
          <a:noFill/>
        </p:spPr>
        <p:txBody>
          <a:bodyPr wrap="square" rtlCol="0">
            <a:spAutoFit/>
          </a:bodyPr>
          <a:lstStyle/>
          <a:p>
            <a:r>
              <a:rPr lang="en-US" sz="1400" b="1" dirty="0">
                <a:solidFill>
                  <a:srgbClr val="071058"/>
                </a:solidFill>
              </a:rPr>
              <a:t>Virus extravasates, seeds tumor</a:t>
            </a:r>
          </a:p>
        </p:txBody>
      </p:sp>
      <p:cxnSp>
        <p:nvCxnSpPr>
          <p:cNvPr id="29" name="Straight Arrow Connector 28">
            <a:extLst>
              <a:ext uri="{FF2B5EF4-FFF2-40B4-BE49-F238E27FC236}">
                <a16:creationId xmlns:a16="http://schemas.microsoft.com/office/drawing/2014/main" id="{26CF7870-72B2-4574-88C4-28DABA2F2C19}"/>
              </a:ext>
            </a:extLst>
          </p:cNvPr>
          <p:cNvCxnSpPr>
            <a:cxnSpLocks/>
          </p:cNvCxnSpPr>
          <p:nvPr/>
        </p:nvCxnSpPr>
        <p:spPr>
          <a:xfrm flipV="1">
            <a:off x="3033971" y="3762511"/>
            <a:ext cx="787308" cy="50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9572FFDD-555A-48A5-AEAC-4DD1B2DE7B2E}"/>
              </a:ext>
            </a:extLst>
          </p:cNvPr>
          <p:cNvGrpSpPr/>
          <p:nvPr/>
        </p:nvGrpSpPr>
        <p:grpSpPr>
          <a:xfrm>
            <a:off x="4028553" y="3218054"/>
            <a:ext cx="1288835" cy="1364107"/>
            <a:chOff x="6311355" y="2708808"/>
            <a:chExt cx="942850" cy="913199"/>
          </a:xfrm>
        </p:grpSpPr>
        <p:pic>
          <p:nvPicPr>
            <p:cNvPr id="31" name="Picture 30">
              <a:extLst>
                <a:ext uri="{FF2B5EF4-FFF2-40B4-BE49-F238E27FC236}">
                  <a16:creationId xmlns:a16="http://schemas.microsoft.com/office/drawing/2014/main" id="{F60F9B18-F275-48A9-BC29-645DC77A200C}"/>
                </a:ext>
              </a:extLst>
            </p:cNvPr>
            <p:cNvPicPr>
              <a:picLocks noChangeAspect="1"/>
            </p:cNvPicPr>
            <p:nvPr/>
          </p:nvPicPr>
          <p:blipFill>
            <a:blip r:embed="rId6"/>
            <a:stretch>
              <a:fillRect/>
            </a:stretch>
          </p:blipFill>
          <p:spPr>
            <a:xfrm>
              <a:off x="6820622" y="3147890"/>
              <a:ext cx="433583" cy="437774"/>
            </a:xfrm>
            <a:prstGeom prst="rect">
              <a:avLst/>
            </a:prstGeom>
          </p:spPr>
        </p:pic>
        <p:pic>
          <p:nvPicPr>
            <p:cNvPr id="32" name="Picture 31">
              <a:extLst>
                <a:ext uri="{FF2B5EF4-FFF2-40B4-BE49-F238E27FC236}">
                  <a16:creationId xmlns:a16="http://schemas.microsoft.com/office/drawing/2014/main" id="{867801A7-6369-4A84-AF19-DCDDB834FEDF}"/>
                </a:ext>
              </a:extLst>
            </p:cNvPr>
            <p:cNvPicPr>
              <a:picLocks noChangeAspect="1"/>
            </p:cNvPicPr>
            <p:nvPr/>
          </p:nvPicPr>
          <p:blipFill>
            <a:blip r:embed="rId6"/>
            <a:stretch>
              <a:fillRect/>
            </a:stretch>
          </p:blipFill>
          <p:spPr>
            <a:xfrm>
              <a:off x="6311355" y="3012362"/>
              <a:ext cx="423080" cy="427170"/>
            </a:xfrm>
            <a:prstGeom prst="rect">
              <a:avLst/>
            </a:prstGeom>
          </p:spPr>
        </p:pic>
        <p:sp>
          <p:nvSpPr>
            <p:cNvPr id="33" name="Oval 32">
              <a:extLst>
                <a:ext uri="{FF2B5EF4-FFF2-40B4-BE49-F238E27FC236}">
                  <a16:creationId xmlns:a16="http://schemas.microsoft.com/office/drawing/2014/main" id="{5840F779-86A4-4801-AACC-85529B25D41B}"/>
                </a:ext>
              </a:extLst>
            </p:cNvPr>
            <p:cNvSpPr/>
            <p:nvPr/>
          </p:nvSpPr>
          <p:spPr>
            <a:xfrm>
              <a:off x="6326660" y="2825950"/>
              <a:ext cx="366668" cy="359606"/>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4" name="Oval 33">
              <a:extLst>
                <a:ext uri="{FF2B5EF4-FFF2-40B4-BE49-F238E27FC236}">
                  <a16:creationId xmlns:a16="http://schemas.microsoft.com/office/drawing/2014/main" id="{D97ABDF8-29F5-4F8A-8557-D6601857FBDD}"/>
                </a:ext>
              </a:extLst>
            </p:cNvPr>
            <p:cNvSpPr/>
            <p:nvPr/>
          </p:nvSpPr>
          <p:spPr>
            <a:xfrm>
              <a:off x="6873300" y="2916228"/>
              <a:ext cx="366668" cy="359606"/>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5" name="Oval 34">
              <a:extLst>
                <a:ext uri="{FF2B5EF4-FFF2-40B4-BE49-F238E27FC236}">
                  <a16:creationId xmlns:a16="http://schemas.microsoft.com/office/drawing/2014/main" id="{62D366EA-E3A8-4634-9FCD-DFF0B2C42D41}"/>
                </a:ext>
              </a:extLst>
            </p:cNvPr>
            <p:cNvSpPr/>
            <p:nvPr/>
          </p:nvSpPr>
          <p:spPr>
            <a:xfrm>
              <a:off x="6584513" y="2708808"/>
              <a:ext cx="366668" cy="359606"/>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36" name="Picture 35">
              <a:extLst>
                <a:ext uri="{FF2B5EF4-FFF2-40B4-BE49-F238E27FC236}">
                  <a16:creationId xmlns:a16="http://schemas.microsoft.com/office/drawing/2014/main" id="{898C1084-89FC-4FE6-900F-EB3BF76C6F7C}"/>
                </a:ext>
              </a:extLst>
            </p:cNvPr>
            <p:cNvPicPr>
              <a:picLocks noChangeAspect="1"/>
            </p:cNvPicPr>
            <p:nvPr/>
          </p:nvPicPr>
          <p:blipFill>
            <a:blip r:embed="rId6"/>
            <a:stretch>
              <a:fillRect/>
            </a:stretch>
          </p:blipFill>
          <p:spPr>
            <a:xfrm>
              <a:off x="6600283" y="2955202"/>
              <a:ext cx="433583" cy="437774"/>
            </a:xfrm>
            <a:prstGeom prst="rect">
              <a:avLst/>
            </a:prstGeom>
          </p:spPr>
        </p:pic>
        <p:pic>
          <p:nvPicPr>
            <p:cNvPr id="37" name="Picture 36">
              <a:extLst>
                <a:ext uri="{FF2B5EF4-FFF2-40B4-BE49-F238E27FC236}">
                  <a16:creationId xmlns:a16="http://schemas.microsoft.com/office/drawing/2014/main" id="{12598235-CF93-4FEC-B255-57BBDD1F9E6C}"/>
                </a:ext>
              </a:extLst>
            </p:cNvPr>
            <p:cNvPicPr>
              <a:picLocks noChangeAspect="1"/>
            </p:cNvPicPr>
            <p:nvPr/>
          </p:nvPicPr>
          <p:blipFill>
            <a:blip r:embed="rId6"/>
            <a:stretch>
              <a:fillRect/>
            </a:stretch>
          </p:blipFill>
          <p:spPr>
            <a:xfrm>
              <a:off x="6574475" y="3184233"/>
              <a:ext cx="433583" cy="437774"/>
            </a:xfrm>
            <a:prstGeom prst="rect">
              <a:avLst/>
            </a:prstGeom>
          </p:spPr>
        </p:pic>
      </p:grpSp>
      <p:sp>
        <p:nvSpPr>
          <p:cNvPr id="38" name="TextBox 37">
            <a:extLst>
              <a:ext uri="{FF2B5EF4-FFF2-40B4-BE49-F238E27FC236}">
                <a16:creationId xmlns:a16="http://schemas.microsoft.com/office/drawing/2014/main" id="{B2A3CB60-A992-40AF-9501-1F06692D61A9}"/>
              </a:ext>
            </a:extLst>
          </p:cNvPr>
          <p:cNvSpPr txBox="1"/>
          <p:nvPr/>
        </p:nvSpPr>
        <p:spPr>
          <a:xfrm>
            <a:off x="3605308" y="2544686"/>
            <a:ext cx="1932649" cy="523220"/>
          </a:xfrm>
          <a:prstGeom prst="rect">
            <a:avLst/>
          </a:prstGeom>
          <a:noFill/>
        </p:spPr>
        <p:txBody>
          <a:bodyPr wrap="square" rtlCol="0">
            <a:spAutoFit/>
          </a:bodyPr>
          <a:lstStyle/>
          <a:p>
            <a:r>
              <a:rPr lang="en-US" sz="1400" b="1" dirty="0">
                <a:solidFill>
                  <a:srgbClr val="071058"/>
                </a:solidFill>
              </a:rPr>
              <a:t>Infectious foci expand, coalesce</a:t>
            </a:r>
          </a:p>
        </p:txBody>
      </p:sp>
      <p:cxnSp>
        <p:nvCxnSpPr>
          <p:cNvPr id="39" name="Straight Arrow Connector 38">
            <a:extLst>
              <a:ext uri="{FF2B5EF4-FFF2-40B4-BE49-F238E27FC236}">
                <a16:creationId xmlns:a16="http://schemas.microsoft.com/office/drawing/2014/main" id="{4BA2FFD4-89FF-4FA5-A848-77E44CC30B4E}"/>
              </a:ext>
            </a:extLst>
          </p:cNvPr>
          <p:cNvCxnSpPr>
            <a:cxnSpLocks/>
          </p:cNvCxnSpPr>
          <p:nvPr/>
        </p:nvCxnSpPr>
        <p:spPr>
          <a:xfrm>
            <a:off x="5460539" y="3774932"/>
            <a:ext cx="67227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E6AA5F6D-0E95-40A4-9BFA-6B61C0B79DB9}"/>
              </a:ext>
            </a:extLst>
          </p:cNvPr>
          <p:cNvGrpSpPr/>
          <p:nvPr/>
        </p:nvGrpSpPr>
        <p:grpSpPr>
          <a:xfrm>
            <a:off x="6348307" y="2407223"/>
            <a:ext cx="1932655" cy="2240279"/>
            <a:chOff x="8264995" y="1961337"/>
            <a:chExt cx="1487802" cy="1660670"/>
          </a:xfrm>
        </p:grpSpPr>
        <p:grpSp>
          <p:nvGrpSpPr>
            <p:cNvPr id="41" name="Group 40">
              <a:extLst>
                <a:ext uri="{FF2B5EF4-FFF2-40B4-BE49-F238E27FC236}">
                  <a16:creationId xmlns:a16="http://schemas.microsoft.com/office/drawing/2014/main" id="{5894A2C2-A2B4-48C9-9FFA-62594CD4C5DC}"/>
                </a:ext>
              </a:extLst>
            </p:cNvPr>
            <p:cNvGrpSpPr/>
            <p:nvPr/>
          </p:nvGrpSpPr>
          <p:grpSpPr>
            <a:xfrm>
              <a:off x="8368675" y="2554909"/>
              <a:ext cx="942850" cy="1067098"/>
              <a:chOff x="8368675" y="2554909"/>
              <a:chExt cx="942850" cy="1067098"/>
            </a:xfrm>
          </p:grpSpPr>
          <p:pic>
            <p:nvPicPr>
              <p:cNvPr id="43" name="Picture 42">
                <a:extLst>
                  <a:ext uri="{FF2B5EF4-FFF2-40B4-BE49-F238E27FC236}">
                    <a16:creationId xmlns:a16="http://schemas.microsoft.com/office/drawing/2014/main" id="{DC65AC68-7D1D-4FA8-8F78-CA3A635DF29B}"/>
                  </a:ext>
                </a:extLst>
              </p:cNvPr>
              <p:cNvPicPr>
                <a:picLocks noChangeAspect="1"/>
              </p:cNvPicPr>
              <p:nvPr/>
            </p:nvPicPr>
            <p:blipFill>
              <a:blip r:embed="rId6"/>
              <a:stretch>
                <a:fillRect/>
              </a:stretch>
            </p:blipFill>
            <p:spPr>
              <a:xfrm>
                <a:off x="8877942" y="3147890"/>
                <a:ext cx="433583" cy="437774"/>
              </a:xfrm>
              <a:prstGeom prst="rect">
                <a:avLst/>
              </a:prstGeom>
            </p:spPr>
          </p:pic>
          <p:pic>
            <p:nvPicPr>
              <p:cNvPr id="44" name="Picture 43">
                <a:extLst>
                  <a:ext uri="{FF2B5EF4-FFF2-40B4-BE49-F238E27FC236}">
                    <a16:creationId xmlns:a16="http://schemas.microsoft.com/office/drawing/2014/main" id="{216097E8-76D4-44B8-A689-B32BC965F9F0}"/>
                  </a:ext>
                </a:extLst>
              </p:cNvPr>
              <p:cNvPicPr>
                <a:picLocks noChangeAspect="1"/>
              </p:cNvPicPr>
              <p:nvPr/>
            </p:nvPicPr>
            <p:blipFill>
              <a:blip r:embed="rId6"/>
              <a:stretch>
                <a:fillRect/>
              </a:stretch>
            </p:blipFill>
            <p:spPr>
              <a:xfrm>
                <a:off x="8368675" y="3012362"/>
                <a:ext cx="423080" cy="427170"/>
              </a:xfrm>
              <a:prstGeom prst="rect">
                <a:avLst/>
              </a:prstGeom>
            </p:spPr>
          </p:pic>
          <p:sp>
            <p:nvSpPr>
              <p:cNvPr id="45" name="Oval 44">
                <a:extLst>
                  <a:ext uri="{FF2B5EF4-FFF2-40B4-BE49-F238E27FC236}">
                    <a16:creationId xmlns:a16="http://schemas.microsoft.com/office/drawing/2014/main" id="{362629A5-6C19-4676-9A02-07D83F333706}"/>
                  </a:ext>
                </a:extLst>
              </p:cNvPr>
              <p:cNvSpPr/>
              <p:nvPr/>
            </p:nvSpPr>
            <p:spPr>
              <a:xfrm>
                <a:off x="8383980" y="2825950"/>
                <a:ext cx="366668" cy="359606"/>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6" name="Oval 45">
                <a:extLst>
                  <a:ext uri="{FF2B5EF4-FFF2-40B4-BE49-F238E27FC236}">
                    <a16:creationId xmlns:a16="http://schemas.microsoft.com/office/drawing/2014/main" id="{A0466CE5-CDCF-42B5-BA22-C24F050C9B9C}"/>
                  </a:ext>
                </a:extLst>
              </p:cNvPr>
              <p:cNvSpPr/>
              <p:nvPr/>
            </p:nvSpPr>
            <p:spPr>
              <a:xfrm>
                <a:off x="8870679" y="2828754"/>
                <a:ext cx="251442" cy="240963"/>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 name="Oval 46">
                <a:extLst>
                  <a:ext uri="{FF2B5EF4-FFF2-40B4-BE49-F238E27FC236}">
                    <a16:creationId xmlns:a16="http://schemas.microsoft.com/office/drawing/2014/main" id="{90D54414-7BAF-4252-89F0-56934EC0611B}"/>
                  </a:ext>
                </a:extLst>
              </p:cNvPr>
              <p:cNvSpPr/>
              <p:nvPr/>
            </p:nvSpPr>
            <p:spPr>
              <a:xfrm>
                <a:off x="8930620" y="2916228"/>
                <a:ext cx="366668" cy="359606"/>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48" name="Picture 47">
                <a:extLst>
                  <a:ext uri="{FF2B5EF4-FFF2-40B4-BE49-F238E27FC236}">
                    <a16:creationId xmlns:a16="http://schemas.microsoft.com/office/drawing/2014/main" id="{85018236-B8F8-4034-AB74-D4E802BB2CFF}"/>
                  </a:ext>
                </a:extLst>
              </p:cNvPr>
              <p:cNvPicPr>
                <a:picLocks noChangeAspect="1"/>
              </p:cNvPicPr>
              <p:nvPr/>
            </p:nvPicPr>
            <p:blipFill>
              <a:blip r:embed="rId6"/>
              <a:stretch>
                <a:fillRect/>
              </a:stretch>
            </p:blipFill>
            <p:spPr>
              <a:xfrm>
                <a:off x="8657603" y="2955202"/>
                <a:ext cx="433583" cy="437774"/>
              </a:xfrm>
              <a:prstGeom prst="rect">
                <a:avLst/>
              </a:prstGeom>
            </p:spPr>
          </p:pic>
          <p:pic>
            <p:nvPicPr>
              <p:cNvPr id="49" name="Picture 48">
                <a:extLst>
                  <a:ext uri="{FF2B5EF4-FFF2-40B4-BE49-F238E27FC236}">
                    <a16:creationId xmlns:a16="http://schemas.microsoft.com/office/drawing/2014/main" id="{55225397-8B1A-4FCC-B6CB-A9402465B696}"/>
                  </a:ext>
                </a:extLst>
              </p:cNvPr>
              <p:cNvPicPr>
                <a:picLocks noChangeAspect="1"/>
              </p:cNvPicPr>
              <p:nvPr/>
            </p:nvPicPr>
            <p:blipFill>
              <a:blip r:embed="rId6"/>
              <a:stretch>
                <a:fillRect/>
              </a:stretch>
            </p:blipFill>
            <p:spPr>
              <a:xfrm>
                <a:off x="8631795" y="3184233"/>
                <a:ext cx="433583" cy="437774"/>
              </a:xfrm>
              <a:prstGeom prst="rect">
                <a:avLst/>
              </a:prstGeom>
            </p:spPr>
          </p:pic>
          <p:sp>
            <p:nvSpPr>
              <p:cNvPr id="50" name="Cloud 49">
                <a:extLst>
                  <a:ext uri="{FF2B5EF4-FFF2-40B4-BE49-F238E27FC236}">
                    <a16:creationId xmlns:a16="http://schemas.microsoft.com/office/drawing/2014/main" id="{9B21B467-2605-4898-B9F2-817D4914EFDA}"/>
                  </a:ext>
                </a:extLst>
              </p:cNvPr>
              <p:cNvSpPr/>
              <p:nvPr/>
            </p:nvSpPr>
            <p:spPr>
              <a:xfrm>
                <a:off x="8681405" y="2609956"/>
                <a:ext cx="107027" cy="105580"/>
              </a:xfrm>
              <a:prstGeom prst="cloud">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1" name="Cloud 50">
                <a:extLst>
                  <a:ext uri="{FF2B5EF4-FFF2-40B4-BE49-F238E27FC236}">
                    <a16:creationId xmlns:a16="http://schemas.microsoft.com/office/drawing/2014/main" id="{BF153D6C-FB2A-47A5-BFC2-1F58283941F4}"/>
                  </a:ext>
                </a:extLst>
              </p:cNvPr>
              <p:cNvSpPr/>
              <p:nvPr/>
            </p:nvSpPr>
            <p:spPr>
              <a:xfrm>
                <a:off x="8849232" y="2554909"/>
                <a:ext cx="107027" cy="105580"/>
              </a:xfrm>
              <a:prstGeom prst="cloud">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2" name="Cloud 51">
                <a:extLst>
                  <a:ext uri="{FF2B5EF4-FFF2-40B4-BE49-F238E27FC236}">
                    <a16:creationId xmlns:a16="http://schemas.microsoft.com/office/drawing/2014/main" id="{90EA681D-67AE-483B-ACE2-F064509E2A05}"/>
                  </a:ext>
                </a:extLst>
              </p:cNvPr>
              <p:cNvSpPr/>
              <p:nvPr/>
            </p:nvSpPr>
            <p:spPr>
              <a:xfrm>
                <a:off x="8788432" y="2825285"/>
                <a:ext cx="45719" cy="62122"/>
              </a:xfrm>
              <a:prstGeom prst="cloud">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3" name="Cloud 52">
                <a:extLst>
                  <a:ext uri="{FF2B5EF4-FFF2-40B4-BE49-F238E27FC236}">
                    <a16:creationId xmlns:a16="http://schemas.microsoft.com/office/drawing/2014/main" id="{6944A6EC-E03A-4523-B547-541D9A92E261}"/>
                  </a:ext>
                </a:extLst>
              </p:cNvPr>
              <p:cNvSpPr/>
              <p:nvPr/>
            </p:nvSpPr>
            <p:spPr>
              <a:xfrm>
                <a:off x="8547548" y="2708808"/>
                <a:ext cx="73057" cy="45719"/>
              </a:xfrm>
              <a:prstGeom prst="cloud">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4" name="Cloud 53">
                <a:extLst>
                  <a:ext uri="{FF2B5EF4-FFF2-40B4-BE49-F238E27FC236}">
                    <a16:creationId xmlns:a16="http://schemas.microsoft.com/office/drawing/2014/main" id="{01F6483E-5BC1-43EE-AFDC-FB71D4878B46}"/>
                  </a:ext>
                </a:extLst>
              </p:cNvPr>
              <p:cNvSpPr/>
              <p:nvPr/>
            </p:nvSpPr>
            <p:spPr>
              <a:xfrm>
                <a:off x="9129345" y="2715536"/>
                <a:ext cx="45719" cy="45719"/>
              </a:xfrm>
              <a:prstGeom prst="cloud">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5" name="Cloud 54">
                <a:extLst>
                  <a:ext uri="{FF2B5EF4-FFF2-40B4-BE49-F238E27FC236}">
                    <a16:creationId xmlns:a16="http://schemas.microsoft.com/office/drawing/2014/main" id="{492CF572-F7BC-41BB-821B-36039DFEBAE9}"/>
                  </a:ext>
                </a:extLst>
              </p:cNvPr>
              <p:cNvSpPr/>
              <p:nvPr/>
            </p:nvSpPr>
            <p:spPr>
              <a:xfrm>
                <a:off x="8834151" y="2679193"/>
                <a:ext cx="73057" cy="86911"/>
              </a:xfrm>
              <a:prstGeom prst="cloud">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6" name="Cloud 55">
                <a:extLst>
                  <a:ext uri="{FF2B5EF4-FFF2-40B4-BE49-F238E27FC236}">
                    <a16:creationId xmlns:a16="http://schemas.microsoft.com/office/drawing/2014/main" id="{38A4FEFE-2242-4CEF-93B5-0F62FEB14662}"/>
                  </a:ext>
                </a:extLst>
              </p:cNvPr>
              <p:cNvSpPr/>
              <p:nvPr/>
            </p:nvSpPr>
            <p:spPr>
              <a:xfrm>
                <a:off x="9008896" y="2630929"/>
                <a:ext cx="45719" cy="45719"/>
              </a:xfrm>
              <a:prstGeom prst="cloud">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7" name="Cloud 56">
                <a:extLst>
                  <a:ext uri="{FF2B5EF4-FFF2-40B4-BE49-F238E27FC236}">
                    <a16:creationId xmlns:a16="http://schemas.microsoft.com/office/drawing/2014/main" id="{23CC9BCF-E381-4CB3-BA18-B4E1D6F7607A}"/>
                  </a:ext>
                </a:extLst>
              </p:cNvPr>
              <p:cNvSpPr/>
              <p:nvPr/>
            </p:nvSpPr>
            <p:spPr>
              <a:xfrm>
                <a:off x="8972557" y="2737811"/>
                <a:ext cx="45719" cy="45719"/>
              </a:xfrm>
              <a:prstGeom prst="cloud">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42" name="TextBox 41">
              <a:extLst>
                <a:ext uri="{FF2B5EF4-FFF2-40B4-BE49-F238E27FC236}">
                  <a16:creationId xmlns:a16="http://schemas.microsoft.com/office/drawing/2014/main" id="{7A7D6BCA-7CD0-4007-822E-BB08CA8F43A0}"/>
                </a:ext>
              </a:extLst>
            </p:cNvPr>
            <p:cNvSpPr txBox="1"/>
            <p:nvPr/>
          </p:nvSpPr>
          <p:spPr>
            <a:xfrm>
              <a:off x="8264995" y="1961337"/>
              <a:ext cx="1487802" cy="387851"/>
            </a:xfrm>
            <a:prstGeom prst="rect">
              <a:avLst/>
            </a:prstGeom>
            <a:noFill/>
          </p:spPr>
          <p:txBody>
            <a:bodyPr wrap="square" rtlCol="0">
              <a:spAutoFit/>
            </a:bodyPr>
            <a:lstStyle/>
            <a:p>
              <a:r>
                <a:rPr lang="en-US" sz="1400" b="1" dirty="0">
                  <a:solidFill>
                    <a:srgbClr val="071058"/>
                  </a:solidFill>
                </a:rPr>
                <a:t>Oncolysis, exposure of tumor antigen</a:t>
              </a:r>
            </a:p>
          </p:txBody>
        </p:sp>
      </p:grpSp>
      <p:cxnSp>
        <p:nvCxnSpPr>
          <p:cNvPr id="70" name="Straight Arrow Connector 69">
            <a:extLst>
              <a:ext uri="{FF2B5EF4-FFF2-40B4-BE49-F238E27FC236}">
                <a16:creationId xmlns:a16="http://schemas.microsoft.com/office/drawing/2014/main" id="{976AD632-FEEF-4AF9-A487-BE72956A938B}"/>
              </a:ext>
            </a:extLst>
          </p:cNvPr>
          <p:cNvCxnSpPr>
            <a:cxnSpLocks/>
          </p:cNvCxnSpPr>
          <p:nvPr/>
        </p:nvCxnSpPr>
        <p:spPr>
          <a:xfrm>
            <a:off x="7951090" y="3762511"/>
            <a:ext cx="6209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AF7434D-E1A9-49DD-8A5D-E4D5598AA587}"/>
              </a:ext>
            </a:extLst>
          </p:cNvPr>
          <p:cNvGrpSpPr/>
          <p:nvPr/>
        </p:nvGrpSpPr>
        <p:grpSpPr>
          <a:xfrm>
            <a:off x="9064438" y="3152534"/>
            <a:ext cx="1401999" cy="1494970"/>
            <a:chOff x="9640185" y="4386891"/>
            <a:chExt cx="1312809" cy="1312809"/>
          </a:xfrm>
        </p:grpSpPr>
        <p:pic>
          <p:nvPicPr>
            <p:cNvPr id="73" name="Graphic 72" descr="Man">
              <a:extLst>
                <a:ext uri="{FF2B5EF4-FFF2-40B4-BE49-F238E27FC236}">
                  <a16:creationId xmlns:a16="http://schemas.microsoft.com/office/drawing/2014/main" id="{CA4151CF-EBE7-4907-A2BD-F4BB08C7AF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0185" y="4386891"/>
              <a:ext cx="1312809" cy="1312809"/>
            </a:xfrm>
            <a:prstGeom prst="rect">
              <a:avLst/>
            </a:prstGeom>
          </p:spPr>
        </p:pic>
        <p:grpSp>
          <p:nvGrpSpPr>
            <p:cNvPr id="74" name="Group 73">
              <a:extLst>
                <a:ext uri="{FF2B5EF4-FFF2-40B4-BE49-F238E27FC236}">
                  <a16:creationId xmlns:a16="http://schemas.microsoft.com/office/drawing/2014/main" id="{2D3BF454-2703-4656-89B6-E99F5ECA09D5}"/>
                </a:ext>
              </a:extLst>
            </p:cNvPr>
            <p:cNvGrpSpPr/>
            <p:nvPr/>
          </p:nvGrpSpPr>
          <p:grpSpPr>
            <a:xfrm>
              <a:off x="10031018" y="4687650"/>
              <a:ext cx="461243" cy="602755"/>
              <a:chOff x="10031018" y="4687650"/>
              <a:chExt cx="461243" cy="602755"/>
            </a:xfrm>
          </p:grpSpPr>
          <p:grpSp>
            <p:nvGrpSpPr>
              <p:cNvPr id="75" name="Group 74">
                <a:extLst>
                  <a:ext uri="{FF2B5EF4-FFF2-40B4-BE49-F238E27FC236}">
                    <a16:creationId xmlns:a16="http://schemas.microsoft.com/office/drawing/2014/main" id="{6906EA3C-BD46-4786-8909-6F273629CCE7}"/>
                  </a:ext>
                </a:extLst>
              </p:cNvPr>
              <p:cNvGrpSpPr/>
              <p:nvPr/>
            </p:nvGrpSpPr>
            <p:grpSpPr>
              <a:xfrm>
                <a:off x="10104705" y="5059804"/>
                <a:ext cx="293954" cy="230601"/>
                <a:chOff x="11072959" y="5425552"/>
                <a:chExt cx="500041" cy="409454"/>
              </a:xfrm>
            </p:grpSpPr>
            <p:pic>
              <p:nvPicPr>
                <p:cNvPr id="88" name="Picture 87">
                  <a:extLst>
                    <a:ext uri="{FF2B5EF4-FFF2-40B4-BE49-F238E27FC236}">
                      <a16:creationId xmlns:a16="http://schemas.microsoft.com/office/drawing/2014/main" id="{A5E2805B-D6D7-4A3A-ADE1-A1D8DF8D6F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072959" y="5425552"/>
                  <a:ext cx="461013" cy="392899"/>
                </a:xfrm>
                <a:prstGeom prst="rect">
                  <a:avLst/>
                </a:prstGeom>
              </p:spPr>
            </p:pic>
            <p:sp>
              <p:nvSpPr>
                <p:cNvPr id="89" name="Oval 88">
                  <a:extLst>
                    <a:ext uri="{FF2B5EF4-FFF2-40B4-BE49-F238E27FC236}">
                      <a16:creationId xmlns:a16="http://schemas.microsoft.com/office/drawing/2014/main" id="{ECCD1942-9949-4277-9C9A-6880A3616924}"/>
                    </a:ext>
                  </a:extLst>
                </p:cNvPr>
                <p:cNvSpPr/>
                <p:nvPr/>
              </p:nvSpPr>
              <p:spPr>
                <a:xfrm>
                  <a:off x="11306587" y="5688195"/>
                  <a:ext cx="170742" cy="146810"/>
                </a:xfrm>
                <a:prstGeom prst="ellipse">
                  <a:avLst/>
                </a:prstGeom>
                <a:solidFill>
                  <a:srgbClr val="50F6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0" name="Oval 89">
                  <a:extLst>
                    <a:ext uri="{FF2B5EF4-FFF2-40B4-BE49-F238E27FC236}">
                      <a16:creationId xmlns:a16="http://schemas.microsoft.com/office/drawing/2014/main" id="{F7402278-11F6-4C2F-B702-FB8F599F2D56}"/>
                    </a:ext>
                  </a:extLst>
                </p:cNvPr>
                <p:cNvSpPr/>
                <p:nvPr/>
              </p:nvSpPr>
              <p:spPr>
                <a:xfrm>
                  <a:off x="11360284" y="5742297"/>
                  <a:ext cx="78175" cy="92709"/>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1" name="Oval 90">
                  <a:extLst>
                    <a:ext uri="{FF2B5EF4-FFF2-40B4-BE49-F238E27FC236}">
                      <a16:creationId xmlns:a16="http://schemas.microsoft.com/office/drawing/2014/main" id="{98045CAA-47C8-483A-AFC2-A5E2328BFCFB}"/>
                    </a:ext>
                  </a:extLst>
                </p:cNvPr>
                <p:cNvSpPr/>
                <p:nvPr/>
              </p:nvSpPr>
              <p:spPr>
                <a:xfrm>
                  <a:off x="11402258" y="5425552"/>
                  <a:ext cx="170742" cy="152759"/>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2" name="Oval 91">
                  <a:extLst>
                    <a:ext uri="{FF2B5EF4-FFF2-40B4-BE49-F238E27FC236}">
                      <a16:creationId xmlns:a16="http://schemas.microsoft.com/office/drawing/2014/main" id="{9B03117D-5F35-4C90-B366-686951EBE172}"/>
                    </a:ext>
                  </a:extLst>
                </p:cNvPr>
                <p:cNvSpPr/>
                <p:nvPr/>
              </p:nvSpPr>
              <p:spPr>
                <a:xfrm>
                  <a:off x="11417130" y="5521942"/>
                  <a:ext cx="82123" cy="5636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76" name="Group 75">
                <a:extLst>
                  <a:ext uri="{FF2B5EF4-FFF2-40B4-BE49-F238E27FC236}">
                    <a16:creationId xmlns:a16="http://schemas.microsoft.com/office/drawing/2014/main" id="{ECB52C80-C996-4E62-9E0E-98AFC7B1B598}"/>
                  </a:ext>
                </a:extLst>
              </p:cNvPr>
              <p:cNvGrpSpPr/>
              <p:nvPr/>
            </p:nvGrpSpPr>
            <p:grpSpPr>
              <a:xfrm>
                <a:off x="10233653" y="4809937"/>
                <a:ext cx="258608" cy="204677"/>
                <a:chOff x="11072959" y="5425552"/>
                <a:chExt cx="500041" cy="409454"/>
              </a:xfrm>
            </p:grpSpPr>
            <p:pic>
              <p:nvPicPr>
                <p:cNvPr id="83" name="Picture 82">
                  <a:extLst>
                    <a:ext uri="{FF2B5EF4-FFF2-40B4-BE49-F238E27FC236}">
                      <a16:creationId xmlns:a16="http://schemas.microsoft.com/office/drawing/2014/main" id="{9C2B13D8-5E84-4948-A88D-1EC87345C3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072959" y="5425552"/>
                  <a:ext cx="461013" cy="392899"/>
                </a:xfrm>
                <a:prstGeom prst="rect">
                  <a:avLst/>
                </a:prstGeom>
              </p:spPr>
            </p:pic>
            <p:sp>
              <p:nvSpPr>
                <p:cNvPr id="84" name="Oval 83">
                  <a:extLst>
                    <a:ext uri="{FF2B5EF4-FFF2-40B4-BE49-F238E27FC236}">
                      <a16:creationId xmlns:a16="http://schemas.microsoft.com/office/drawing/2014/main" id="{003F311B-BE6D-4759-ACAD-63EE49220A6E}"/>
                    </a:ext>
                  </a:extLst>
                </p:cNvPr>
                <p:cNvSpPr/>
                <p:nvPr/>
              </p:nvSpPr>
              <p:spPr>
                <a:xfrm>
                  <a:off x="11306587" y="5688195"/>
                  <a:ext cx="170742" cy="146810"/>
                </a:xfrm>
                <a:prstGeom prst="ellipse">
                  <a:avLst/>
                </a:prstGeom>
                <a:solidFill>
                  <a:srgbClr val="50F6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5" name="Oval 84">
                  <a:extLst>
                    <a:ext uri="{FF2B5EF4-FFF2-40B4-BE49-F238E27FC236}">
                      <a16:creationId xmlns:a16="http://schemas.microsoft.com/office/drawing/2014/main" id="{C0678218-FB83-4D8A-9DBB-45434E98D6BC}"/>
                    </a:ext>
                  </a:extLst>
                </p:cNvPr>
                <p:cNvSpPr/>
                <p:nvPr/>
              </p:nvSpPr>
              <p:spPr>
                <a:xfrm>
                  <a:off x="11360284" y="5742297"/>
                  <a:ext cx="78175" cy="92709"/>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6" name="Oval 85">
                  <a:extLst>
                    <a:ext uri="{FF2B5EF4-FFF2-40B4-BE49-F238E27FC236}">
                      <a16:creationId xmlns:a16="http://schemas.microsoft.com/office/drawing/2014/main" id="{1D33EE7E-F8AB-49AA-98F0-46DB1EE61D0B}"/>
                    </a:ext>
                  </a:extLst>
                </p:cNvPr>
                <p:cNvSpPr/>
                <p:nvPr/>
              </p:nvSpPr>
              <p:spPr>
                <a:xfrm>
                  <a:off x="11402258" y="5425552"/>
                  <a:ext cx="170742" cy="152759"/>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7" name="Oval 86">
                  <a:extLst>
                    <a:ext uri="{FF2B5EF4-FFF2-40B4-BE49-F238E27FC236}">
                      <a16:creationId xmlns:a16="http://schemas.microsoft.com/office/drawing/2014/main" id="{8504D7BB-C0CF-495F-99DF-8D080BAF3529}"/>
                    </a:ext>
                  </a:extLst>
                </p:cNvPr>
                <p:cNvSpPr/>
                <p:nvPr/>
              </p:nvSpPr>
              <p:spPr>
                <a:xfrm>
                  <a:off x="11417130" y="5521942"/>
                  <a:ext cx="82123" cy="5636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77" name="Group 76">
                <a:extLst>
                  <a:ext uri="{FF2B5EF4-FFF2-40B4-BE49-F238E27FC236}">
                    <a16:creationId xmlns:a16="http://schemas.microsoft.com/office/drawing/2014/main" id="{17F9178D-D353-4190-95C3-D01209101C42}"/>
                  </a:ext>
                </a:extLst>
              </p:cNvPr>
              <p:cNvGrpSpPr/>
              <p:nvPr/>
            </p:nvGrpSpPr>
            <p:grpSpPr>
              <a:xfrm>
                <a:off x="10031018" y="4687650"/>
                <a:ext cx="200013" cy="206770"/>
                <a:chOff x="11072959" y="5425552"/>
                <a:chExt cx="500041" cy="409454"/>
              </a:xfrm>
            </p:grpSpPr>
            <p:pic>
              <p:nvPicPr>
                <p:cNvPr id="78" name="Picture 77">
                  <a:extLst>
                    <a:ext uri="{FF2B5EF4-FFF2-40B4-BE49-F238E27FC236}">
                      <a16:creationId xmlns:a16="http://schemas.microsoft.com/office/drawing/2014/main" id="{FE095329-6983-4E71-925F-AF40EB8E35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072959" y="5425552"/>
                  <a:ext cx="461013" cy="392899"/>
                </a:xfrm>
                <a:prstGeom prst="rect">
                  <a:avLst/>
                </a:prstGeom>
              </p:spPr>
            </p:pic>
            <p:sp>
              <p:nvSpPr>
                <p:cNvPr id="79" name="Oval 78">
                  <a:extLst>
                    <a:ext uri="{FF2B5EF4-FFF2-40B4-BE49-F238E27FC236}">
                      <a16:creationId xmlns:a16="http://schemas.microsoft.com/office/drawing/2014/main" id="{5EBD68BD-214D-4289-9393-B6598BD2B2EE}"/>
                    </a:ext>
                  </a:extLst>
                </p:cNvPr>
                <p:cNvSpPr/>
                <p:nvPr/>
              </p:nvSpPr>
              <p:spPr>
                <a:xfrm>
                  <a:off x="11306587" y="5688195"/>
                  <a:ext cx="170742" cy="146810"/>
                </a:xfrm>
                <a:prstGeom prst="ellipse">
                  <a:avLst/>
                </a:prstGeom>
                <a:solidFill>
                  <a:srgbClr val="50F6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0" name="Oval 79">
                  <a:extLst>
                    <a:ext uri="{FF2B5EF4-FFF2-40B4-BE49-F238E27FC236}">
                      <a16:creationId xmlns:a16="http://schemas.microsoft.com/office/drawing/2014/main" id="{19B07021-C998-40A9-8FB6-45C9C48A85B4}"/>
                    </a:ext>
                  </a:extLst>
                </p:cNvPr>
                <p:cNvSpPr/>
                <p:nvPr/>
              </p:nvSpPr>
              <p:spPr>
                <a:xfrm>
                  <a:off x="11360284" y="5742297"/>
                  <a:ext cx="78175" cy="92709"/>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1" name="Oval 80">
                  <a:extLst>
                    <a:ext uri="{FF2B5EF4-FFF2-40B4-BE49-F238E27FC236}">
                      <a16:creationId xmlns:a16="http://schemas.microsoft.com/office/drawing/2014/main" id="{9DB0E3F1-7C39-4D99-B614-C5CBE710FC4B}"/>
                    </a:ext>
                  </a:extLst>
                </p:cNvPr>
                <p:cNvSpPr/>
                <p:nvPr/>
              </p:nvSpPr>
              <p:spPr>
                <a:xfrm>
                  <a:off x="11402258" y="5425552"/>
                  <a:ext cx="170742" cy="152759"/>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2" name="Oval 81">
                  <a:extLst>
                    <a:ext uri="{FF2B5EF4-FFF2-40B4-BE49-F238E27FC236}">
                      <a16:creationId xmlns:a16="http://schemas.microsoft.com/office/drawing/2014/main" id="{3766819D-9129-4497-A36F-C48BBC618A6F}"/>
                    </a:ext>
                  </a:extLst>
                </p:cNvPr>
                <p:cNvSpPr/>
                <p:nvPr/>
              </p:nvSpPr>
              <p:spPr>
                <a:xfrm>
                  <a:off x="11417130" y="5521942"/>
                  <a:ext cx="82123" cy="5636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grpSp>
      <p:sp>
        <p:nvSpPr>
          <p:cNvPr id="122" name="TextBox 121">
            <a:extLst>
              <a:ext uri="{FF2B5EF4-FFF2-40B4-BE49-F238E27FC236}">
                <a16:creationId xmlns:a16="http://schemas.microsoft.com/office/drawing/2014/main" id="{E3297ECE-C7D2-4DAC-BFC7-406593EF816A}"/>
              </a:ext>
            </a:extLst>
          </p:cNvPr>
          <p:cNvSpPr txBox="1"/>
          <p:nvPr/>
        </p:nvSpPr>
        <p:spPr>
          <a:xfrm>
            <a:off x="11013400" y="3355953"/>
            <a:ext cx="1465945" cy="738664"/>
          </a:xfrm>
          <a:prstGeom prst="rect">
            <a:avLst/>
          </a:prstGeom>
          <a:noFill/>
        </p:spPr>
        <p:txBody>
          <a:bodyPr wrap="square" rtlCol="0">
            <a:spAutoFit/>
          </a:bodyPr>
          <a:lstStyle/>
          <a:p>
            <a:r>
              <a:rPr lang="en-US" sz="1400" dirty="0">
                <a:solidFill>
                  <a:schemeClr val="accent6">
                    <a:lumMod val="75000"/>
                  </a:schemeClr>
                </a:solidFill>
              </a:rPr>
              <a:t>Long term antitumor immunity</a:t>
            </a:r>
          </a:p>
        </p:txBody>
      </p:sp>
      <p:cxnSp>
        <p:nvCxnSpPr>
          <p:cNvPr id="123" name="Straight Arrow Connector 122">
            <a:extLst>
              <a:ext uri="{FF2B5EF4-FFF2-40B4-BE49-F238E27FC236}">
                <a16:creationId xmlns:a16="http://schemas.microsoft.com/office/drawing/2014/main" id="{FEDBFBD8-71A2-4829-ADBB-E1A259C2BBF2}"/>
              </a:ext>
            </a:extLst>
          </p:cNvPr>
          <p:cNvCxnSpPr>
            <a:cxnSpLocks/>
          </p:cNvCxnSpPr>
          <p:nvPr/>
        </p:nvCxnSpPr>
        <p:spPr>
          <a:xfrm flipV="1">
            <a:off x="10201522" y="3721444"/>
            <a:ext cx="412483" cy="69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2D77EE8-2177-4227-ACA6-608AA50393C9}"/>
              </a:ext>
            </a:extLst>
          </p:cNvPr>
          <p:cNvCxnSpPr>
            <a:cxnSpLocks/>
          </p:cNvCxnSpPr>
          <p:nvPr/>
        </p:nvCxnSpPr>
        <p:spPr>
          <a:xfrm flipH="1" flipV="1">
            <a:off x="10750582" y="3190567"/>
            <a:ext cx="317691" cy="236650"/>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29" name="Straight Connector 128">
            <a:extLst>
              <a:ext uri="{FF2B5EF4-FFF2-40B4-BE49-F238E27FC236}">
                <a16:creationId xmlns:a16="http://schemas.microsoft.com/office/drawing/2014/main" id="{4E397DDD-0359-4262-8869-4349CA769F05}"/>
              </a:ext>
            </a:extLst>
          </p:cNvPr>
          <p:cNvCxnSpPr>
            <a:cxnSpLocks/>
          </p:cNvCxnSpPr>
          <p:nvPr/>
        </p:nvCxnSpPr>
        <p:spPr>
          <a:xfrm flipV="1">
            <a:off x="11458712" y="2908713"/>
            <a:ext cx="0" cy="432644"/>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30" name="Straight Connector 129">
            <a:extLst>
              <a:ext uri="{FF2B5EF4-FFF2-40B4-BE49-F238E27FC236}">
                <a16:creationId xmlns:a16="http://schemas.microsoft.com/office/drawing/2014/main" id="{CC5A6EC7-0AAE-4ADD-8130-DEB2102FD10E}"/>
              </a:ext>
            </a:extLst>
          </p:cNvPr>
          <p:cNvCxnSpPr>
            <a:cxnSpLocks/>
          </p:cNvCxnSpPr>
          <p:nvPr/>
        </p:nvCxnSpPr>
        <p:spPr>
          <a:xfrm flipV="1">
            <a:off x="11819667" y="3177706"/>
            <a:ext cx="259303" cy="237873"/>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31" name="Straight Connector 130">
            <a:extLst>
              <a:ext uri="{FF2B5EF4-FFF2-40B4-BE49-F238E27FC236}">
                <a16:creationId xmlns:a16="http://schemas.microsoft.com/office/drawing/2014/main" id="{CAAD6E4D-290E-4D72-9432-8EECA13E1CA7}"/>
              </a:ext>
            </a:extLst>
          </p:cNvPr>
          <p:cNvCxnSpPr>
            <a:cxnSpLocks/>
          </p:cNvCxnSpPr>
          <p:nvPr/>
        </p:nvCxnSpPr>
        <p:spPr>
          <a:xfrm flipV="1">
            <a:off x="10777792" y="4037372"/>
            <a:ext cx="323312" cy="281361"/>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36" name="Straight Connector 135">
            <a:extLst>
              <a:ext uri="{FF2B5EF4-FFF2-40B4-BE49-F238E27FC236}">
                <a16:creationId xmlns:a16="http://schemas.microsoft.com/office/drawing/2014/main" id="{4C9CA4C0-0FD5-447C-BED8-B907D96B0D8D}"/>
              </a:ext>
            </a:extLst>
          </p:cNvPr>
          <p:cNvCxnSpPr>
            <a:cxnSpLocks/>
          </p:cNvCxnSpPr>
          <p:nvPr/>
        </p:nvCxnSpPr>
        <p:spPr>
          <a:xfrm flipV="1">
            <a:off x="11472631" y="4060227"/>
            <a:ext cx="0" cy="401420"/>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38" name="Straight Connector 137">
            <a:extLst>
              <a:ext uri="{FF2B5EF4-FFF2-40B4-BE49-F238E27FC236}">
                <a16:creationId xmlns:a16="http://schemas.microsoft.com/office/drawing/2014/main" id="{5C450DA3-AAF7-4852-9432-C902F87A8C8C}"/>
              </a:ext>
            </a:extLst>
          </p:cNvPr>
          <p:cNvCxnSpPr>
            <a:cxnSpLocks/>
          </p:cNvCxnSpPr>
          <p:nvPr/>
        </p:nvCxnSpPr>
        <p:spPr>
          <a:xfrm flipH="1" flipV="1">
            <a:off x="11844764" y="4007910"/>
            <a:ext cx="264109" cy="247285"/>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45" name="Straight Connector 144">
            <a:extLst>
              <a:ext uri="{FF2B5EF4-FFF2-40B4-BE49-F238E27FC236}">
                <a16:creationId xmlns:a16="http://schemas.microsoft.com/office/drawing/2014/main" id="{943A9AE8-90AC-4F82-82B6-61AFEB6243E7}"/>
              </a:ext>
            </a:extLst>
          </p:cNvPr>
          <p:cNvCxnSpPr>
            <a:cxnSpLocks/>
          </p:cNvCxnSpPr>
          <p:nvPr/>
        </p:nvCxnSpPr>
        <p:spPr>
          <a:xfrm flipH="1" flipV="1">
            <a:off x="10758321" y="3717941"/>
            <a:ext cx="274551" cy="8698"/>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47" name="Straight Connector 146">
            <a:extLst>
              <a:ext uri="{FF2B5EF4-FFF2-40B4-BE49-F238E27FC236}">
                <a16:creationId xmlns:a16="http://schemas.microsoft.com/office/drawing/2014/main" id="{B719AFEB-B5A5-4C5A-BD90-E402AA12475C}"/>
              </a:ext>
            </a:extLst>
          </p:cNvPr>
          <p:cNvCxnSpPr>
            <a:cxnSpLocks/>
          </p:cNvCxnSpPr>
          <p:nvPr/>
        </p:nvCxnSpPr>
        <p:spPr>
          <a:xfrm flipH="1" flipV="1">
            <a:off x="11163956" y="3151864"/>
            <a:ext cx="108748" cy="236498"/>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50" name="Straight Connector 149">
            <a:extLst>
              <a:ext uri="{FF2B5EF4-FFF2-40B4-BE49-F238E27FC236}">
                <a16:creationId xmlns:a16="http://schemas.microsoft.com/office/drawing/2014/main" id="{FCED3B07-01B5-42F7-8DDA-412B33CD7A70}"/>
              </a:ext>
            </a:extLst>
          </p:cNvPr>
          <p:cNvCxnSpPr>
            <a:cxnSpLocks/>
          </p:cNvCxnSpPr>
          <p:nvPr/>
        </p:nvCxnSpPr>
        <p:spPr>
          <a:xfrm flipV="1">
            <a:off x="11611158" y="3151864"/>
            <a:ext cx="50825" cy="230918"/>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52" name="Straight Connector 151">
            <a:extLst>
              <a:ext uri="{FF2B5EF4-FFF2-40B4-BE49-F238E27FC236}">
                <a16:creationId xmlns:a16="http://schemas.microsoft.com/office/drawing/2014/main" id="{FB93FB82-2C24-43B0-A1B8-F34BBD85D280}"/>
              </a:ext>
            </a:extLst>
          </p:cNvPr>
          <p:cNvCxnSpPr>
            <a:cxnSpLocks/>
          </p:cNvCxnSpPr>
          <p:nvPr/>
        </p:nvCxnSpPr>
        <p:spPr>
          <a:xfrm flipV="1">
            <a:off x="11844764" y="3593826"/>
            <a:ext cx="224403" cy="28491"/>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56" name="Straight Connector 155">
            <a:extLst>
              <a:ext uri="{FF2B5EF4-FFF2-40B4-BE49-F238E27FC236}">
                <a16:creationId xmlns:a16="http://schemas.microsoft.com/office/drawing/2014/main" id="{8A8EA27F-16B5-4404-BD92-03F6CBEF8301}"/>
              </a:ext>
            </a:extLst>
          </p:cNvPr>
          <p:cNvCxnSpPr>
            <a:cxnSpLocks/>
          </p:cNvCxnSpPr>
          <p:nvPr/>
        </p:nvCxnSpPr>
        <p:spPr>
          <a:xfrm flipH="1">
            <a:off x="11182630" y="4092241"/>
            <a:ext cx="108747" cy="270762"/>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cxnSp>
        <p:nvCxnSpPr>
          <p:cNvPr id="159" name="Straight Connector 158">
            <a:extLst>
              <a:ext uri="{FF2B5EF4-FFF2-40B4-BE49-F238E27FC236}">
                <a16:creationId xmlns:a16="http://schemas.microsoft.com/office/drawing/2014/main" id="{6ECE2A89-6550-4B51-88B3-1472C0D92431}"/>
              </a:ext>
            </a:extLst>
          </p:cNvPr>
          <p:cNvCxnSpPr>
            <a:cxnSpLocks/>
          </p:cNvCxnSpPr>
          <p:nvPr/>
        </p:nvCxnSpPr>
        <p:spPr>
          <a:xfrm>
            <a:off x="11645464" y="4104662"/>
            <a:ext cx="193447" cy="296679"/>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4691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25DC284-272E-4A74-A68C-618A2F4C4B29}"/>
              </a:ext>
            </a:extLst>
          </p:cNvPr>
          <p:cNvPicPr>
            <a:picLocks noGrp="1" noChangeAspect="1"/>
          </p:cNvPicPr>
          <p:nvPr>
            <p:ph idx="1"/>
          </p:nvPr>
        </p:nvPicPr>
        <p:blipFill>
          <a:blip r:embed="rId3"/>
          <a:stretch>
            <a:fillRect/>
          </a:stretch>
        </p:blipFill>
        <p:spPr>
          <a:xfrm>
            <a:off x="4197579" y="1588192"/>
            <a:ext cx="6831013" cy="2252663"/>
          </a:xfrm>
          <a:prstGeom prst="rect">
            <a:avLst/>
          </a:prstGeom>
        </p:spPr>
      </p:pic>
      <p:sp>
        <p:nvSpPr>
          <p:cNvPr id="6" name="Rectangle 5">
            <a:extLst>
              <a:ext uri="{FF2B5EF4-FFF2-40B4-BE49-F238E27FC236}">
                <a16:creationId xmlns:a16="http://schemas.microsoft.com/office/drawing/2014/main" id="{1269355D-73A7-470F-A7D1-998ABAAC5770}"/>
              </a:ext>
            </a:extLst>
          </p:cNvPr>
          <p:cNvSpPr/>
          <p:nvPr/>
        </p:nvSpPr>
        <p:spPr>
          <a:xfrm>
            <a:off x="1884686" y="1754898"/>
            <a:ext cx="2106402" cy="1687549"/>
          </a:xfrm>
          <a:prstGeom prst="rect">
            <a:avLst/>
          </a:prstGeom>
          <a:solidFill>
            <a:schemeClr val="bg1">
              <a:alpha val="74000"/>
            </a:schemeClr>
          </a:solidFill>
          <a:ln>
            <a:noFill/>
          </a:ln>
        </p:spPr>
        <p:txBody>
          <a:bodyPr wrap="square" anchor="ctr">
            <a:noAutofit/>
          </a:bodyPr>
          <a:lstStyle/>
          <a:p>
            <a:pPr>
              <a:spcAft>
                <a:spcPts val="600"/>
              </a:spcAft>
            </a:pPr>
            <a:r>
              <a:rPr lang="en-US" b="1" dirty="0">
                <a:solidFill>
                  <a:srgbClr val="0B0F37"/>
                </a:solidFill>
              </a:rPr>
              <a:t>Positive NIS imaging of VSV infection in myeloma deposit</a:t>
            </a:r>
          </a:p>
        </p:txBody>
      </p:sp>
      <p:pic>
        <p:nvPicPr>
          <p:cNvPr id="5" name="Picture 4">
            <a:extLst>
              <a:ext uri="{FF2B5EF4-FFF2-40B4-BE49-F238E27FC236}">
                <a16:creationId xmlns:a16="http://schemas.microsoft.com/office/drawing/2014/main" id="{09B0965B-424E-4258-9249-EF1F93E25814}"/>
              </a:ext>
            </a:extLst>
          </p:cNvPr>
          <p:cNvPicPr>
            <a:picLocks noChangeAspect="1"/>
          </p:cNvPicPr>
          <p:nvPr/>
        </p:nvPicPr>
        <p:blipFill>
          <a:blip r:embed="rId4"/>
          <a:stretch>
            <a:fillRect/>
          </a:stretch>
        </p:blipFill>
        <p:spPr>
          <a:xfrm>
            <a:off x="4864142" y="4210742"/>
            <a:ext cx="5497885" cy="2486378"/>
          </a:xfrm>
          <a:prstGeom prst="rect">
            <a:avLst/>
          </a:prstGeom>
        </p:spPr>
      </p:pic>
      <p:sp>
        <p:nvSpPr>
          <p:cNvPr id="7" name="Rectangle 6">
            <a:extLst>
              <a:ext uri="{FF2B5EF4-FFF2-40B4-BE49-F238E27FC236}">
                <a16:creationId xmlns:a16="http://schemas.microsoft.com/office/drawing/2014/main" id="{9D3CF8B3-3C63-4F49-97B0-DAB21B2F9B71}"/>
              </a:ext>
            </a:extLst>
          </p:cNvPr>
          <p:cNvSpPr/>
          <p:nvPr/>
        </p:nvSpPr>
        <p:spPr>
          <a:xfrm>
            <a:off x="1921189" y="4332625"/>
            <a:ext cx="1833230" cy="1498020"/>
          </a:xfrm>
          <a:prstGeom prst="rect">
            <a:avLst/>
          </a:prstGeom>
          <a:solidFill>
            <a:schemeClr val="bg1">
              <a:alpha val="50000"/>
            </a:schemeClr>
          </a:solidFill>
          <a:ln>
            <a:noFill/>
          </a:ln>
        </p:spPr>
        <p:txBody>
          <a:bodyPr wrap="square" anchor="ctr">
            <a:noAutofit/>
          </a:bodyPr>
          <a:lstStyle/>
          <a:p>
            <a:pPr>
              <a:spcAft>
                <a:spcPts val="600"/>
              </a:spcAft>
            </a:pPr>
            <a:r>
              <a:rPr lang="en-US" b="1" dirty="0">
                <a:solidFill>
                  <a:srgbClr val="0B0F37"/>
                </a:solidFill>
              </a:rPr>
              <a:t>Corresponding activity on FDG PET/CT</a:t>
            </a:r>
          </a:p>
        </p:txBody>
      </p:sp>
      <p:sp>
        <p:nvSpPr>
          <p:cNvPr id="8" name="Title 1">
            <a:extLst>
              <a:ext uri="{FF2B5EF4-FFF2-40B4-BE49-F238E27FC236}">
                <a16:creationId xmlns:a16="http://schemas.microsoft.com/office/drawing/2014/main" id="{E9133D71-0EB3-4F32-A183-B89742CEFE99}"/>
              </a:ext>
            </a:extLst>
          </p:cNvPr>
          <p:cNvSpPr txBox="1">
            <a:spLocks/>
          </p:cNvSpPr>
          <p:nvPr/>
        </p:nvSpPr>
        <p:spPr>
          <a:xfrm>
            <a:off x="182562" y="284231"/>
            <a:ext cx="10512862" cy="844838"/>
          </a:xfrm>
          <a:prstGeom prst="rect">
            <a:avLst/>
          </a:prstGeom>
        </p:spPr>
        <p:txBody>
          <a:bodyPr vert="horz" lIns="91440" tIns="45720" rIns="91440" bIns="45720" rtlCol="0" anchor="ctr">
            <a:normAutofit fontScale="92500" lnSpcReduction="10000"/>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3900" dirty="0">
                <a:solidFill>
                  <a:srgbClr val="071058"/>
                </a:solidFill>
                <a:latin typeface="Arial" panose="020B0604020202020204" pitchFamily="34" charset="0"/>
                <a:cs typeface="Arial" panose="020B0604020202020204" pitchFamily="34" charset="0"/>
              </a:rPr>
              <a:t>VSV-IFN</a:t>
            </a:r>
            <a:r>
              <a:rPr lang="el-GR" sz="3900" dirty="0">
                <a:solidFill>
                  <a:srgbClr val="071058"/>
                </a:solidFill>
                <a:latin typeface="Arial" panose="020B0604020202020204" pitchFamily="34" charset="0"/>
                <a:cs typeface="Arial" panose="020B0604020202020204" pitchFamily="34" charset="0"/>
              </a:rPr>
              <a:t>β</a:t>
            </a:r>
            <a:r>
              <a:rPr lang="en-US" sz="3900" dirty="0">
                <a:solidFill>
                  <a:srgbClr val="071058"/>
                </a:solidFill>
                <a:latin typeface="Arial" panose="020B0604020202020204" pitchFamily="34" charset="0"/>
                <a:cs typeface="Arial" panose="020B0604020202020204" pitchFamily="34" charset="0"/>
              </a:rPr>
              <a:t>-NIS Pharmacodynamics </a:t>
            </a:r>
          </a:p>
          <a:p>
            <a:r>
              <a:rPr lang="en-US" sz="2600" dirty="0">
                <a:solidFill>
                  <a:srgbClr val="071058"/>
                </a:solidFill>
                <a:latin typeface="Arial" panose="020B0604020202020204" pitchFamily="34" charset="0"/>
                <a:cs typeface="Arial" panose="020B0604020202020204" pitchFamily="34" charset="0"/>
              </a:rPr>
              <a:t>NIS as a reporter gene</a:t>
            </a:r>
          </a:p>
        </p:txBody>
      </p:sp>
    </p:spTree>
    <p:extLst>
      <p:ext uri="{BB962C8B-B14F-4D97-AF65-F5344CB8AC3E}">
        <p14:creationId xmlns:p14="http://schemas.microsoft.com/office/powerpoint/2010/main" val="2878348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D77C14-1932-4D04-B156-218E39565523}"/>
              </a:ext>
            </a:extLst>
          </p:cNvPr>
          <p:cNvPicPr>
            <a:picLocks noGrp="1" noChangeAspect="1"/>
          </p:cNvPicPr>
          <p:nvPr>
            <p:ph idx="1"/>
          </p:nvPr>
        </p:nvPicPr>
        <p:blipFill>
          <a:blip r:embed="rId3"/>
          <a:stretch>
            <a:fillRect/>
          </a:stretch>
        </p:blipFill>
        <p:spPr>
          <a:xfrm>
            <a:off x="153201" y="2297477"/>
            <a:ext cx="4507067" cy="3027191"/>
          </a:xfrm>
          <a:prstGeom prst="snip2SameRect">
            <a:avLst>
              <a:gd name="adj1" fmla="val 18522"/>
              <a:gd name="adj2" fmla="val 0"/>
            </a:avLst>
          </a:prstGeom>
        </p:spPr>
      </p:pic>
      <p:sp>
        <p:nvSpPr>
          <p:cNvPr id="4" name="Title 1">
            <a:extLst>
              <a:ext uri="{FF2B5EF4-FFF2-40B4-BE49-F238E27FC236}">
                <a16:creationId xmlns:a16="http://schemas.microsoft.com/office/drawing/2014/main" id="{EBA72947-AFE0-40A1-8DF2-07C26480D38F}"/>
              </a:ext>
            </a:extLst>
          </p:cNvPr>
          <p:cNvSpPr>
            <a:spLocks noGrp="1"/>
          </p:cNvSpPr>
          <p:nvPr>
            <p:ph type="title"/>
          </p:nvPr>
        </p:nvSpPr>
        <p:spPr>
          <a:xfrm>
            <a:off x="525379" y="362638"/>
            <a:ext cx="10512425" cy="1325563"/>
          </a:xfrm>
        </p:spPr>
        <p:txBody>
          <a:bodyPr>
            <a:normAutofit/>
          </a:bodyPr>
          <a:lstStyle/>
          <a:p>
            <a:r>
              <a:rPr lang="en-US" sz="3600" dirty="0">
                <a:solidFill>
                  <a:srgbClr val="071058"/>
                </a:solidFill>
                <a:latin typeface="Arial" panose="020B0604020202020204" pitchFamily="34" charset="0"/>
                <a:cs typeface="Arial" panose="020B0604020202020204" pitchFamily="34" charset="0"/>
              </a:rPr>
              <a:t>VSV-IFN</a:t>
            </a:r>
            <a:r>
              <a:rPr lang="el-GR" sz="3600" dirty="0">
                <a:solidFill>
                  <a:srgbClr val="071058"/>
                </a:solidFill>
                <a:latin typeface="Arial" panose="020B0604020202020204" pitchFamily="34" charset="0"/>
                <a:cs typeface="Arial" panose="020B0604020202020204" pitchFamily="34" charset="0"/>
              </a:rPr>
              <a:t>β</a:t>
            </a:r>
            <a:r>
              <a:rPr lang="en-US" sz="3600" dirty="0">
                <a:solidFill>
                  <a:srgbClr val="071058"/>
                </a:solidFill>
                <a:latin typeface="Arial" panose="020B0604020202020204" pitchFamily="34" charset="0"/>
                <a:cs typeface="Arial" panose="020B0604020202020204" pitchFamily="34" charset="0"/>
              </a:rPr>
              <a:t>-NIS </a:t>
            </a:r>
            <a:r>
              <a:rPr lang="en-US" sz="3600" dirty="0">
                <a:solidFill>
                  <a:srgbClr val="00B050"/>
                </a:solidFill>
                <a:latin typeface="Arial" panose="020B0604020202020204" pitchFamily="34" charset="0"/>
                <a:cs typeface="Arial" panose="020B0604020202020204" pitchFamily="34" charset="0"/>
              </a:rPr>
              <a:t>increased T-cell responses </a:t>
            </a:r>
            <a:br>
              <a:rPr lang="en-US" sz="3600" dirty="0">
                <a:solidFill>
                  <a:srgbClr val="00B050"/>
                </a:solidFill>
                <a:latin typeface="Arial" panose="020B0604020202020204" pitchFamily="34" charset="0"/>
                <a:cs typeface="Arial" panose="020B0604020202020204" pitchFamily="34" charset="0"/>
              </a:rPr>
            </a:br>
            <a:r>
              <a:rPr lang="en-US" sz="3600" dirty="0">
                <a:solidFill>
                  <a:srgbClr val="0B0F37"/>
                </a:solidFill>
                <a:latin typeface="Arial" panose="020B0604020202020204" pitchFamily="34" charset="0"/>
                <a:cs typeface="Arial" panose="020B0604020202020204" pitchFamily="34" charset="0"/>
              </a:rPr>
              <a:t>to</a:t>
            </a:r>
            <a:r>
              <a:rPr lang="en-US" sz="3600" dirty="0">
                <a:solidFill>
                  <a:srgbClr val="00B050"/>
                </a:solidFill>
                <a:latin typeface="Arial" panose="020B0604020202020204" pitchFamily="34" charset="0"/>
                <a:cs typeface="Arial" panose="020B0604020202020204" pitchFamily="34" charset="0"/>
              </a:rPr>
              <a:t> </a:t>
            </a:r>
            <a:r>
              <a:rPr lang="en-US" sz="3600" dirty="0">
                <a:solidFill>
                  <a:srgbClr val="0B0F37"/>
                </a:solidFill>
                <a:latin typeface="Arial" panose="020B0604020202020204" pitchFamily="34" charset="0"/>
                <a:cs typeface="Arial" panose="020B0604020202020204" pitchFamily="34" charset="0"/>
              </a:rPr>
              <a:t>tumor antigen</a:t>
            </a:r>
          </a:p>
        </p:txBody>
      </p:sp>
      <p:pic>
        <p:nvPicPr>
          <p:cNvPr id="8" name="Picture 7">
            <a:extLst>
              <a:ext uri="{FF2B5EF4-FFF2-40B4-BE49-F238E27FC236}">
                <a16:creationId xmlns:a16="http://schemas.microsoft.com/office/drawing/2014/main" id="{3643C7BE-E1F5-4E24-AA72-83D9DF6C8979}"/>
              </a:ext>
            </a:extLst>
          </p:cNvPr>
          <p:cNvPicPr>
            <a:picLocks noChangeAspect="1"/>
          </p:cNvPicPr>
          <p:nvPr/>
        </p:nvPicPr>
        <p:blipFill>
          <a:blip r:embed="rId4"/>
          <a:stretch>
            <a:fillRect/>
          </a:stretch>
        </p:blipFill>
        <p:spPr>
          <a:xfrm>
            <a:off x="4660268" y="2404488"/>
            <a:ext cx="4755721" cy="2920180"/>
          </a:xfrm>
          <a:prstGeom prst="rect">
            <a:avLst/>
          </a:prstGeom>
        </p:spPr>
      </p:pic>
      <p:pic>
        <p:nvPicPr>
          <p:cNvPr id="9" name="Picture 8">
            <a:extLst>
              <a:ext uri="{FF2B5EF4-FFF2-40B4-BE49-F238E27FC236}">
                <a16:creationId xmlns:a16="http://schemas.microsoft.com/office/drawing/2014/main" id="{EA68C7A4-237F-43FE-8B03-24366D30DFD5}"/>
              </a:ext>
            </a:extLst>
          </p:cNvPr>
          <p:cNvPicPr>
            <a:picLocks noChangeAspect="1"/>
          </p:cNvPicPr>
          <p:nvPr/>
        </p:nvPicPr>
        <p:blipFill>
          <a:blip r:embed="rId5"/>
          <a:stretch>
            <a:fillRect/>
          </a:stretch>
        </p:blipFill>
        <p:spPr>
          <a:xfrm>
            <a:off x="9167335" y="2404488"/>
            <a:ext cx="2740965" cy="3116124"/>
          </a:xfrm>
          <a:prstGeom prst="rect">
            <a:avLst/>
          </a:prstGeom>
        </p:spPr>
      </p:pic>
      <p:grpSp>
        <p:nvGrpSpPr>
          <p:cNvPr id="15" name="Group 14">
            <a:extLst>
              <a:ext uri="{FF2B5EF4-FFF2-40B4-BE49-F238E27FC236}">
                <a16:creationId xmlns:a16="http://schemas.microsoft.com/office/drawing/2014/main" id="{CA326DDE-9443-4D82-B714-EAAB8D648B91}"/>
              </a:ext>
            </a:extLst>
          </p:cNvPr>
          <p:cNvGrpSpPr/>
          <p:nvPr/>
        </p:nvGrpSpPr>
        <p:grpSpPr>
          <a:xfrm>
            <a:off x="153201" y="5520612"/>
            <a:ext cx="3825356" cy="1341076"/>
            <a:chOff x="2957998" y="5516924"/>
            <a:chExt cx="3825356" cy="1341076"/>
          </a:xfrm>
        </p:grpSpPr>
        <p:pic>
          <p:nvPicPr>
            <p:cNvPr id="10" name="Picture 9">
              <a:extLst>
                <a:ext uri="{FF2B5EF4-FFF2-40B4-BE49-F238E27FC236}">
                  <a16:creationId xmlns:a16="http://schemas.microsoft.com/office/drawing/2014/main" id="{6915F582-9CA3-4DC2-B06D-6C601270D722}"/>
                </a:ext>
              </a:extLst>
            </p:cNvPr>
            <p:cNvPicPr>
              <a:picLocks noChangeAspect="1"/>
            </p:cNvPicPr>
            <p:nvPr/>
          </p:nvPicPr>
          <p:blipFill>
            <a:blip r:embed="rId6"/>
            <a:stretch>
              <a:fillRect/>
            </a:stretch>
          </p:blipFill>
          <p:spPr>
            <a:xfrm>
              <a:off x="2957998" y="5516924"/>
              <a:ext cx="943720" cy="1341076"/>
            </a:xfrm>
            <a:prstGeom prst="rect">
              <a:avLst/>
            </a:prstGeom>
          </p:spPr>
        </p:pic>
        <p:sp>
          <p:nvSpPr>
            <p:cNvPr id="11" name="TextBox 10">
              <a:extLst>
                <a:ext uri="{FF2B5EF4-FFF2-40B4-BE49-F238E27FC236}">
                  <a16:creationId xmlns:a16="http://schemas.microsoft.com/office/drawing/2014/main" id="{49AB4117-7138-4D81-8497-FE50044C459C}"/>
                </a:ext>
              </a:extLst>
            </p:cNvPr>
            <p:cNvSpPr txBox="1"/>
            <p:nvPr/>
          </p:nvSpPr>
          <p:spPr>
            <a:xfrm>
              <a:off x="3901718" y="5572910"/>
              <a:ext cx="2192694" cy="338554"/>
            </a:xfrm>
            <a:prstGeom prst="rect">
              <a:avLst/>
            </a:prstGeom>
            <a:noFill/>
          </p:spPr>
          <p:txBody>
            <a:bodyPr wrap="square" rtlCol="0">
              <a:spAutoFit/>
            </a:bodyPr>
            <a:lstStyle/>
            <a:p>
              <a:r>
                <a:rPr lang="en-US" sz="1600" b="1" dirty="0">
                  <a:solidFill>
                    <a:srgbClr val="4747FF"/>
                  </a:solidFill>
                </a:rPr>
                <a:t>TCL</a:t>
              </a:r>
              <a:r>
                <a:rPr lang="en-US" sz="1600" dirty="0"/>
                <a:t>- 3-month PR</a:t>
              </a:r>
            </a:p>
          </p:txBody>
        </p:sp>
        <p:sp>
          <p:nvSpPr>
            <p:cNvPr id="12" name="TextBox 11">
              <a:extLst>
                <a:ext uri="{FF2B5EF4-FFF2-40B4-BE49-F238E27FC236}">
                  <a16:creationId xmlns:a16="http://schemas.microsoft.com/office/drawing/2014/main" id="{C5511056-3E5C-44F0-B33F-614B3B9A57C3}"/>
                </a:ext>
              </a:extLst>
            </p:cNvPr>
            <p:cNvSpPr txBox="1"/>
            <p:nvPr/>
          </p:nvSpPr>
          <p:spPr>
            <a:xfrm>
              <a:off x="3901718" y="5855622"/>
              <a:ext cx="2192694" cy="338554"/>
            </a:xfrm>
            <a:prstGeom prst="rect">
              <a:avLst/>
            </a:prstGeom>
            <a:noFill/>
          </p:spPr>
          <p:txBody>
            <a:bodyPr wrap="square" rtlCol="0">
              <a:spAutoFit/>
            </a:bodyPr>
            <a:lstStyle/>
            <a:p>
              <a:r>
                <a:rPr lang="en-US" sz="1600" b="1" dirty="0">
                  <a:solidFill>
                    <a:srgbClr val="FF0000"/>
                  </a:solidFill>
                </a:rPr>
                <a:t>MM</a:t>
              </a:r>
              <a:r>
                <a:rPr lang="en-US" sz="1600" dirty="0"/>
                <a:t>- non responder</a:t>
              </a:r>
            </a:p>
          </p:txBody>
        </p:sp>
        <p:sp>
          <p:nvSpPr>
            <p:cNvPr id="13" name="TextBox 12">
              <a:extLst>
                <a:ext uri="{FF2B5EF4-FFF2-40B4-BE49-F238E27FC236}">
                  <a16:creationId xmlns:a16="http://schemas.microsoft.com/office/drawing/2014/main" id="{45132B2C-5473-4251-9A89-57E70E6FA412}"/>
                </a:ext>
              </a:extLst>
            </p:cNvPr>
            <p:cNvSpPr txBox="1"/>
            <p:nvPr/>
          </p:nvSpPr>
          <p:spPr>
            <a:xfrm>
              <a:off x="3893696" y="6155378"/>
              <a:ext cx="2881637" cy="338554"/>
            </a:xfrm>
            <a:prstGeom prst="rect">
              <a:avLst/>
            </a:prstGeom>
            <a:noFill/>
          </p:spPr>
          <p:txBody>
            <a:bodyPr wrap="square" rtlCol="0">
              <a:spAutoFit/>
            </a:bodyPr>
            <a:lstStyle/>
            <a:p>
              <a:r>
                <a:rPr lang="en-US" sz="1600" b="1" dirty="0">
                  <a:solidFill>
                    <a:srgbClr val="00B050"/>
                  </a:solidFill>
                </a:rPr>
                <a:t>TCL</a:t>
              </a:r>
              <a:r>
                <a:rPr lang="en-US" sz="1600" dirty="0"/>
                <a:t>- ongoing 20-month CR</a:t>
              </a:r>
            </a:p>
          </p:txBody>
        </p:sp>
        <p:sp>
          <p:nvSpPr>
            <p:cNvPr id="14" name="TextBox 13">
              <a:extLst>
                <a:ext uri="{FF2B5EF4-FFF2-40B4-BE49-F238E27FC236}">
                  <a16:creationId xmlns:a16="http://schemas.microsoft.com/office/drawing/2014/main" id="{9AE443E0-E5D8-4BCE-B471-B6658199A145}"/>
                </a:ext>
              </a:extLst>
            </p:cNvPr>
            <p:cNvSpPr txBox="1"/>
            <p:nvPr/>
          </p:nvSpPr>
          <p:spPr>
            <a:xfrm>
              <a:off x="3901717" y="6443876"/>
              <a:ext cx="2881637" cy="338554"/>
            </a:xfrm>
            <a:prstGeom prst="rect">
              <a:avLst/>
            </a:prstGeom>
            <a:noFill/>
          </p:spPr>
          <p:txBody>
            <a:bodyPr wrap="square" rtlCol="0">
              <a:spAutoFit/>
            </a:bodyPr>
            <a:lstStyle/>
            <a:p>
              <a:r>
                <a:rPr lang="en-US" sz="1600" b="1" dirty="0">
                  <a:solidFill>
                    <a:srgbClr val="B740EC"/>
                  </a:solidFill>
                </a:rPr>
                <a:t>TCL</a:t>
              </a:r>
              <a:r>
                <a:rPr lang="en-US" sz="1600" dirty="0"/>
                <a:t>- 6-month PR</a:t>
              </a:r>
            </a:p>
          </p:txBody>
        </p:sp>
      </p:grpSp>
    </p:spTree>
    <p:extLst>
      <p:ext uri="{BB962C8B-B14F-4D97-AF65-F5344CB8AC3E}">
        <p14:creationId xmlns:p14="http://schemas.microsoft.com/office/powerpoint/2010/main" val="1440807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22"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665512D-686B-45EA-9FE6-1CEDC4C5044C}"/>
              </a:ext>
            </a:extLst>
          </p:cNvPr>
          <p:cNvSpPr>
            <a:spLocks noGrp="1"/>
          </p:cNvSpPr>
          <p:nvPr>
            <p:ph type="title"/>
          </p:nvPr>
        </p:nvSpPr>
        <p:spPr>
          <a:xfrm>
            <a:off x="477855" y="1122363"/>
            <a:ext cx="5257119" cy="3301574"/>
          </a:xfrm>
        </p:spPr>
        <p:txBody>
          <a:bodyPr vert="horz" lIns="91440" tIns="45720" rIns="91440" bIns="45720" rtlCol="0" anchor="b">
            <a:normAutofit/>
          </a:bodyPr>
          <a:lstStyle/>
          <a:p>
            <a:pPr defTabSz="914400"/>
            <a:r>
              <a:rPr lang="en-US" sz="4400" b="1" dirty="0"/>
              <a:t>Conclusions</a:t>
            </a:r>
          </a:p>
        </p:txBody>
      </p:sp>
      <p:sp>
        <p:nvSpPr>
          <p:cNvPr id="23"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E43CE19-594F-476F-93F1-C29EC8C2B555}"/>
              </a:ext>
            </a:extLst>
          </p:cNvPr>
          <p:cNvSpPr txBox="1"/>
          <p:nvPr/>
        </p:nvSpPr>
        <p:spPr>
          <a:xfrm>
            <a:off x="0" y="6365685"/>
            <a:ext cx="116900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Systemic administration of VSV-IFN</a:t>
            </a:r>
            <a:r>
              <a:rPr kumimoji="0" lang="el-G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β</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-NIS among patients with Relapsed and Refractory Hematologic malignancies </a:t>
            </a:r>
          </a:p>
        </p:txBody>
      </p:sp>
      <p:sp>
        <p:nvSpPr>
          <p:cNvPr id="5" name="Rectangle 4">
            <a:extLst>
              <a:ext uri="{FF2B5EF4-FFF2-40B4-BE49-F238E27FC236}">
                <a16:creationId xmlns:a16="http://schemas.microsoft.com/office/drawing/2014/main" id="{490F64D0-35DD-4CA1-8D9D-A836DED8998C}"/>
              </a:ext>
            </a:extLst>
          </p:cNvPr>
          <p:cNvSpPr/>
          <p:nvPr/>
        </p:nvSpPr>
        <p:spPr>
          <a:xfrm>
            <a:off x="264920" y="307649"/>
            <a:ext cx="1316052" cy="796426"/>
          </a:xfrm>
          <a:prstGeom prst="rect">
            <a:avLst/>
          </a:prstGeom>
          <a:solidFill>
            <a:schemeClr val="bg1"/>
          </a:solidFill>
          <a:ln>
            <a:solidFill>
              <a:srgbClr val="0B0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A1923FB-1EB4-4B7B-A303-9C8FC6C9C2B5}"/>
              </a:ext>
            </a:extLst>
          </p:cNvPr>
          <p:cNvSpPr/>
          <p:nvPr/>
        </p:nvSpPr>
        <p:spPr>
          <a:xfrm>
            <a:off x="476157" y="4565208"/>
            <a:ext cx="6092825" cy="800219"/>
          </a:xfrm>
          <a:prstGeom prst="rect">
            <a:avLst/>
          </a:prstGeom>
        </p:spPr>
        <p:txBody>
          <a:bodyPr>
            <a:spAutoFit/>
          </a:bodyPr>
          <a:lstStyle/>
          <a:p>
            <a:r>
              <a:rPr lang="en-US" sz="2800" dirty="0">
                <a:solidFill>
                  <a:srgbClr val="8FA2F5"/>
                </a:solidFill>
              </a:rPr>
              <a:t>Arm A: Single agent VSV</a:t>
            </a:r>
            <a:br>
              <a:rPr lang="en-US" dirty="0">
                <a:solidFill>
                  <a:srgbClr val="8FA2F5"/>
                </a:solidFill>
              </a:rPr>
            </a:br>
            <a:endParaRPr lang="en-US" dirty="0">
              <a:solidFill>
                <a:srgbClr val="8FA2F5"/>
              </a:solidFill>
            </a:endParaRPr>
          </a:p>
        </p:txBody>
      </p:sp>
    </p:spTree>
    <p:extLst>
      <p:ext uri="{BB962C8B-B14F-4D97-AF65-F5344CB8AC3E}">
        <p14:creationId xmlns:p14="http://schemas.microsoft.com/office/powerpoint/2010/main" val="16836128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alphaModFix amt="39000"/>
          </a:blip>
          <a:srcRect t="22129" r="9092" b="19061"/>
          <a:stretch/>
        </p:blipFill>
        <p:spPr>
          <a:xfrm>
            <a:off x="3522570" y="10"/>
            <a:ext cx="8666255" cy="6857990"/>
          </a:xfrm>
          <a:prstGeom prst="rect">
            <a:avLst/>
          </a:prstGeom>
        </p:spPr>
      </p:pic>
      <p:sp>
        <p:nvSpPr>
          <p:cNvPr id="22"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90F64D0-35DD-4CA1-8D9D-A836DED8998C}"/>
              </a:ext>
            </a:extLst>
          </p:cNvPr>
          <p:cNvSpPr/>
          <p:nvPr/>
        </p:nvSpPr>
        <p:spPr>
          <a:xfrm>
            <a:off x="264920" y="307649"/>
            <a:ext cx="1316052" cy="796426"/>
          </a:xfrm>
          <a:prstGeom prst="rect">
            <a:avLst/>
          </a:prstGeom>
          <a:solidFill>
            <a:schemeClr val="bg1"/>
          </a:solidFill>
          <a:ln>
            <a:solidFill>
              <a:srgbClr val="0B0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636C90D-A596-48E7-869A-DEB6728851B9}"/>
              </a:ext>
            </a:extLst>
          </p:cNvPr>
          <p:cNvSpPr/>
          <p:nvPr/>
        </p:nvSpPr>
        <p:spPr>
          <a:xfrm>
            <a:off x="264920" y="579486"/>
            <a:ext cx="11013454" cy="5693866"/>
          </a:xfrm>
          <a:prstGeom prst="rect">
            <a:avLst/>
          </a:prstGeom>
        </p:spPr>
        <p:txBody>
          <a:bodyPr wrap="square">
            <a:spAutoFit/>
          </a:bodyPr>
          <a:lstStyle/>
          <a:p>
            <a:pPr marL="342900" lvl="0" indent="-342900" defTabSz="457109">
              <a:lnSpc>
                <a:spcPct val="100000"/>
              </a:lnSpc>
              <a:spcBef>
                <a:spcPts val="0"/>
              </a:spcBef>
            </a:pPr>
            <a:r>
              <a:rPr lang="en-US" sz="2400" b="1" dirty="0">
                <a:latin typeface="Arial" panose="020B0604020202020204"/>
              </a:rPr>
              <a:t>A single IV dose of VSV-IFNβ-NIS up to 1.7 x 10</a:t>
            </a:r>
            <a:r>
              <a:rPr lang="en-US" sz="2400" b="1" baseline="30000" dirty="0">
                <a:latin typeface="Arial" panose="020B0604020202020204"/>
              </a:rPr>
              <a:t>11</a:t>
            </a:r>
            <a:r>
              <a:rPr lang="en-US" sz="2400" b="1" dirty="0">
                <a:latin typeface="Arial" panose="020B0604020202020204"/>
              </a:rPr>
              <a:t> TCID50  </a:t>
            </a:r>
            <a:br>
              <a:rPr lang="en-US" sz="2400" b="1" dirty="0">
                <a:latin typeface="Arial" panose="020B0604020202020204"/>
              </a:rPr>
            </a:br>
            <a:r>
              <a:rPr lang="en-US" sz="2400" b="1" dirty="0">
                <a:latin typeface="Arial" panose="020B0604020202020204"/>
              </a:rPr>
              <a:t>is safe in pts with R/R hematologic malignancies </a:t>
            </a:r>
          </a:p>
          <a:p>
            <a:pPr marL="1257300" lvl="2" indent="-342900" defTabSz="457109">
              <a:lnSpc>
                <a:spcPct val="100000"/>
              </a:lnSpc>
              <a:spcBef>
                <a:spcPts val="0"/>
              </a:spcBef>
              <a:buFont typeface="Arial" panose="020B0604020202020204" pitchFamily="34" charset="0"/>
              <a:buChar char="•"/>
            </a:pPr>
            <a:r>
              <a:rPr lang="en-US" sz="2000" dirty="0">
                <a:solidFill>
                  <a:srgbClr val="8FA2F5"/>
                </a:solidFill>
                <a:latin typeface="Arial" panose="020B0604020202020204"/>
              </a:rPr>
              <a:t>No dose limiting toxicities, AE’s predominantly hematologic; no CRS&gt; grade 2</a:t>
            </a:r>
          </a:p>
          <a:p>
            <a:pPr marL="1257300" lvl="2" indent="-342900" defTabSz="457109">
              <a:lnSpc>
                <a:spcPct val="100000"/>
              </a:lnSpc>
              <a:spcBef>
                <a:spcPts val="0"/>
              </a:spcBef>
            </a:pPr>
            <a:endParaRPr lang="en-US" sz="2000" dirty="0">
              <a:solidFill>
                <a:srgbClr val="7F71E5"/>
              </a:solidFill>
              <a:latin typeface="Arial" panose="020B0604020202020204"/>
            </a:endParaRPr>
          </a:p>
          <a:p>
            <a:pPr marL="285693" lvl="0" indent="-285693" defTabSz="457109">
              <a:lnSpc>
                <a:spcPct val="100000"/>
              </a:lnSpc>
              <a:spcBef>
                <a:spcPts val="0"/>
              </a:spcBef>
            </a:pPr>
            <a:endParaRPr lang="en-US" sz="2800" dirty="0">
              <a:latin typeface="Arial" panose="020B0604020202020204"/>
            </a:endParaRPr>
          </a:p>
          <a:p>
            <a:pPr marL="342900" lvl="0" indent="-342900" defTabSz="457109">
              <a:lnSpc>
                <a:spcPct val="100000"/>
              </a:lnSpc>
              <a:spcBef>
                <a:spcPts val="0"/>
              </a:spcBef>
            </a:pPr>
            <a:r>
              <a:rPr lang="en-US" sz="2400" b="1" dirty="0">
                <a:latin typeface="Arial" panose="020B0604020202020204"/>
              </a:rPr>
              <a:t>Patients with R/R </a:t>
            </a:r>
            <a:r>
              <a:rPr lang="en-US" sz="2400" b="1" u="sng" dirty="0">
                <a:latin typeface="Arial" panose="020B0604020202020204"/>
              </a:rPr>
              <a:t>T-Cell Lymphoma </a:t>
            </a:r>
            <a:r>
              <a:rPr lang="en-US" sz="2400" b="1" dirty="0">
                <a:latin typeface="Arial" panose="020B0604020202020204"/>
              </a:rPr>
              <a:t>demonstrate efficacy signal to </a:t>
            </a:r>
            <a:br>
              <a:rPr lang="en-US" sz="2400" b="1" dirty="0">
                <a:latin typeface="Arial" panose="020B0604020202020204"/>
              </a:rPr>
            </a:br>
            <a:r>
              <a:rPr lang="en-US" sz="2400" b="1" dirty="0">
                <a:latin typeface="Arial" panose="020B0604020202020204"/>
              </a:rPr>
              <a:t>single agent VSV-IFNβ-NIS</a:t>
            </a:r>
          </a:p>
          <a:p>
            <a:pPr marL="1256500" lvl="2" indent="-342900" defTabSz="457109">
              <a:lnSpc>
                <a:spcPct val="100000"/>
              </a:lnSpc>
              <a:spcBef>
                <a:spcPts val="0"/>
              </a:spcBef>
              <a:buFont typeface="Arial" panose="020B0604020202020204" pitchFamily="34" charset="0"/>
              <a:buChar char="•"/>
            </a:pPr>
            <a:r>
              <a:rPr lang="en-US" sz="2000" dirty="0">
                <a:solidFill>
                  <a:srgbClr val="8FA2F5"/>
                </a:solidFill>
                <a:latin typeface="Arial" panose="020B0604020202020204"/>
              </a:rPr>
              <a:t>Overall, heavily pretreated, refractory cohort</a:t>
            </a:r>
          </a:p>
          <a:p>
            <a:pPr marL="1256340" lvl="2" indent="-342900" defTabSz="457109">
              <a:lnSpc>
                <a:spcPct val="100000"/>
              </a:lnSpc>
              <a:spcBef>
                <a:spcPts val="0"/>
              </a:spcBef>
              <a:buFont typeface="Arial" panose="020B0604020202020204" pitchFamily="34" charset="0"/>
              <a:buChar char="•"/>
            </a:pPr>
            <a:r>
              <a:rPr lang="en-US" sz="2000" dirty="0">
                <a:solidFill>
                  <a:srgbClr val="8FA2F5"/>
                </a:solidFill>
                <a:latin typeface="Arial" panose="020B0604020202020204"/>
              </a:rPr>
              <a:t>50% response in TCL at dose level 4</a:t>
            </a:r>
          </a:p>
          <a:p>
            <a:pPr marL="1256340" lvl="2" indent="-342900" defTabSz="457109">
              <a:lnSpc>
                <a:spcPct val="100000"/>
              </a:lnSpc>
              <a:spcBef>
                <a:spcPts val="0"/>
              </a:spcBef>
              <a:buFont typeface="Arial" panose="020B0604020202020204" pitchFamily="34" charset="0"/>
              <a:buChar char="•"/>
            </a:pPr>
            <a:r>
              <a:rPr lang="en-US" sz="2000" dirty="0">
                <a:solidFill>
                  <a:srgbClr val="8FA2F5"/>
                </a:solidFill>
                <a:latin typeface="Arial" panose="020B0604020202020204"/>
              </a:rPr>
              <a:t>Responses seen with a single one-time dose</a:t>
            </a:r>
          </a:p>
          <a:p>
            <a:pPr marL="1256340" lvl="2" indent="-342900" defTabSz="457109">
              <a:lnSpc>
                <a:spcPct val="100000"/>
              </a:lnSpc>
              <a:spcBef>
                <a:spcPts val="0"/>
              </a:spcBef>
            </a:pPr>
            <a:br>
              <a:rPr lang="en-US" sz="2000" dirty="0">
                <a:latin typeface="Arial" panose="020B0604020202020204"/>
              </a:rPr>
            </a:br>
            <a:endParaRPr lang="en-US" sz="3200" dirty="0">
              <a:latin typeface="Arial" panose="020B0604020202020204"/>
            </a:endParaRPr>
          </a:p>
          <a:p>
            <a:pPr marL="457200" lvl="0" indent="-457200" defTabSz="457109">
              <a:lnSpc>
                <a:spcPct val="100000"/>
              </a:lnSpc>
              <a:spcBef>
                <a:spcPts val="0"/>
              </a:spcBef>
            </a:pPr>
            <a:r>
              <a:rPr lang="en-US" sz="2400" b="1" dirty="0">
                <a:latin typeface="Arial" panose="020B0604020202020204"/>
              </a:rPr>
              <a:t>Insertion of transgenes useful for noninvasive assessment</a:t>
            </a:r>
          </a:p>
          <a:p>
            <a:pPr marL="1371600" lvl="2" indent="-457200" defTabSz="457109">
              <a:lnSpc>
                <a:spcPct val="100000"/>
              </a:lnSpc>
              <a:spcBef>
                <a:spcPts val="0"/>
              </a:spcBef>
              <a:buFont typeface="Arial" panose="020B0604020202020204" pitchFamily="34" charset="0"/>
              <a:buChar char="•"/>
            </a:pPr>
            <a:r>
              <a:rPr lang="en-US" sz="2000" dirty="0">
                <a:solidFill>
                  <a:srgbClr val="8FA2F5"/>
                </a:solidFill>
                <a:latin typeface="Arial" panose="020B0604020202020204"/>
              </a:rPr>
              <a:t>IFNβ is an early biomarker of intratumoral virus amplification</a:t>
            </a:r>
          </a:p>
          <a:p>
            <a:pPr marL="1371600" lvl="2" indent="-457200" defTabSz="457109">
              <a:lnSpc>
                <a:spcPct val="100000"/>
              </a:lnSpc>
              <a:spcBef>
                <a:spcPts val="0"/>
              </a:spcBef>
              <a:buFont typeface="Arial" panose="020B0604020202020204" pitchFamily="34" charset="0"/>
              <a:buChar char="•"/>
            </a:pPr>
            <a:r>
              <a:rPr lang="en-US" sz="2000" dirty="0">
                <a:solidFill>
                  <a:srgbClr val="8FA2F5"/>
                </a:solidFill>
                <a:latin typeface="Arial" panose="020B0604020202020204"/>
              </a:rPr>
              <a:t>NIS Imaging demonstrates site of intratumoral viral spread</a:t>
            </a:r>
            <a:endParaRPr lang="en-US" dirty="0">
              <a:solidFill>
                <a:srgbClr val="8FA2F5"/>
              </a:solidFill>
              <a:latin typeface="Arial" panose="020B0604020202020204"/>
            </a:endParaRPr>
          </a:p>
          <a:p>
            <a:endParaRPr lang="en-US" sz="2000" dirty="0"/>
          </a:p>
        </p:txBody>
      </p:sp>
      <p:cxnSp>
        <p:nvCxnSpPr>
          <p:cNvPr id="11" name="Straight Connector 10">
            <a:extLst>
              <a:ext uri="{FF2B5EF4-FFF2-40B4-BE49-F238E27FC236}">
                <a16:creationId xmlns:a16="http://schemas.microsoft.com/office/drawing/2014/main" id="{1F12E464-E839-471F-A114-AF5825DBC8F9}"/>
              </a:ext>
            </a:extLst>
          </p:cNvPr>
          <p:cNvCxnSpPr>
            <a:cxnSpLocks/>
          </p:cNvCxnSpPr>
          <p:nvPr/>
        </p:nvCxnSpPr>
        <p:spPr>
          <a:xfrm>
            <a:off x="480903" y="2178424"/>
            <a:ext cx="397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80224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7FE77B6-43BA-D64B-8042-27A86038FC50}"/>
              </a:ext>
            </a:extLst>
          </p:cNvPr>
          <p:cNvSpPr>
            <a:spLocks noGrp="1"/>
          </p:cNvSpPr>
          <p:nvPr>
            <p:ph type="title"/>
          </p:nvPr>
        </p:nvSpPr>
        <p:spPr>
          <a:xfrm>
            <a:off x="199577" y="3028183"/>
            <a:ext cx="11715332" cy="3204134"/>
          </a:xfrm>
        </p:spPr>
        <p:txBody>
          <a:bodyPr vert="horz" lIns="91440" tIns="45720" rIns="91440" bIns="45720" rtlCol="0" anchor="b">
            <a:normAutofit/>
          </a:bodyPr>
          <a:lstStyle/>
          <a:p>
            <a:pPr defTabSz="914400"/>
            <a:r>
              <a:rPr lang="en-US" sz="4800" b="1" dirty="0"/>
              <a:t>VSV-IFNβ-NIS </a:t>
            </a:r>
            <a:br>
              <a:rPr lang="en-US" sz="4800" b="1" dirty="0"/>
            </a:br>
            <a:r>
              <a:rPr lang="en-US" sz="4800" b="1" dirty="0"/>
              <a:t>   </a:t>
            </a:r>
            <a:br>
              <a:rPr lang="en-US" sz="4800" b="1" dirty="0"/>
            </a:br>
            <a:r>
              <a:rPr lang="en-US" sz="4800" b="1" dirty="0"/>
              <a:t> +Ruxolitinib</a:t>
            </a:r>
            <a:br>
              <a:rPr lang="en-US" sz="4800" b="1" dirty="0"/>
            </a:br>
            <a:r>
              <a:rPr lang="en-US" sz="4800" b="1" dirty="0"/>
              <a:t> +Ruxolitinib and Cyclophosphamide</a:t>
            </a:r>
          </a:p>
        </p:txBody>
      </p:sp>
      <p:sp>
        <p:nvSpPr>
          <p:cNvPr id="3" name="Text Placeholder 2">
            <a:extLst>
              <a:ext uri="{FF2B5EF4-FFF2-40B4-BE49-F238E27FC236}">
                <a16:creationId xmlns:a16="http://schemas.microsoft.com/office/drawing/2014/main" id="{EDEF0432-52AB-44D4-BD7B-F2070AA55CB4}"/>
              </a:ext>
            </a:extLst>
          </p:cNvPr>
          <p:cNvSpPr>
            <a:spLocks noGrp="1"/>
          </p:cNvSpPr>
          <p:nvPr>
            <p:ph type="body" idx="1"/>
          </p:nvPr>
        </p:nvSpPr>
        <p:spPr>
          <a:xfrm>
            <a:off x="10351910" y="6287901"/>
            <a:ext cx="1653999" cy="570089"/>
          </a:xfrm>
        </p:spPr>
        <p:txBody>
          <a:bodyPr vert="horz" lIns="91440" tIns="45720" rIns="91440" bIns="45720" rtlCol="0">
            <a:normAutofit/>
          </a:bodyPr>
          <a:lstStyle/>
          <a:p>
            <a:pPr marR="0" lvl="0" defTabSz="914400" fontAlgn="auto">
              <a:spcAft>
                <a:spcPts val="0"/>
              </a:spcAft>
              <a:buClrTx/>
              <a:buSzTx/>
              <a:tabLst/>
              <a:defRPr/>
            </a:pPr>
            <a:r>
              <a:rPr kumimoji="0" lang="en-US" sz="2000" b="0" i="0" u="none" strike="noStrike" cap="none" spc="0" normalizeH="0" baseline="0" noProof="0" dirty="0">
                <a:ln>
                  <a:noFill/>
                </a:ln>
                <a:solidFill>
                  <a:schemeClr val="tx1"/>
                </a:solidFill>
                <a:effectLst/>
                <a:uLnTx/>
                <a:uFillTx/>
              </a:rPr>
              <a:t>IOVC 2021</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345AE2-2182-43E7-87A9-CF8F779B0334}"/>
              </a:ext>
            </a:extLst>
          </p:cNvPr>
          <p:cNvSpPr/>
          <p:nvPr/>
        </p:nvSpPr>
        <p:spPr>
          <a:xfrm>
            <a:off x="361244" y="304800"/>
            <a:ext cx="1490134" cy="62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453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F635-7299-4D7D-BF8D-91A56F43D01E}"/>
              </a:ext>
            </a:extLst>
          </p:cNvPr>
          <p:cNvSpPr>
            <a:spLocks noGrp="1"/>
          </p:cNvSpPr>
          <p:nvPr>
            <p:ph type="title"/>
          </p:nvPr>
        </p:nvSpPr>
        <p:spPr>
          <a:xfrm>
            <a:off x="596652" y="292063"/>
            <a:ext cx="10512862" cy="1325563"/>
          </a:xfrm>
        </p:spPr>
        <p:txBody>
          <a:bodyPr>
            <a:normAutofit fontScale="90000"/>
          </a:bodyPr>
          <a:lstStyle/>
          <a:p>
            <a:r>
              <a:rPr lang="en-US" sz="4400" dirty="0">
                <a:solidFill>
                  <a:schemeClr val="bg1"/>
                </a:solidFill>
                <a:latin typeface="Arial"/>
              </a:rPr>
              <a:t>Responses with VSV-IFN</a:t>
            </a:r>
            <a:r>
              <a:rPr lang="el-GR" sz="4400" dirty="0">
                <a:solidFill>
                  <a:schemeClr val="bg1"/>
                </a:solidFill>
                <a:latin typeface="Arial"/>
              </a:rPr>
              <a:t>β</a:t>
            </a:r>
            <a:r>
              <a:rPr lang="en-US" sz="4400" dirty="0">
                <a:solidFill>
                  <a:schemeClr val="bg1"/>
                </a:solidFill>
                <a:latin typeface="Arial"/>
              </a:rPr>
              <a:t>-NIS +Ruxolitinib</a:t>
            </a:r>
            <a:br>
              <a:rPr lang="en-US" sz="4400" dirty="0">
                <a:solidFill>
                  <a:schemeClr val="bg1"/>
                </a:solidFill>
                <a:latin typeface="Arial"/>
              </a:rPr>
            </a:br>
            <a:endParaRPr lang="en-US" dirty="0">
              <a:solidFill>
                <a:schemeClr val="bg1"/>
              </a:solidFill>
            </a:endParaRPr>
          </a:p>
        </p:txBody>
      </p:sp>
      <p:grpSp>
        <p:nvGrpSpPr>
          <p:cNvPr id="29" name="Group 28">
            <a:extLst>
              <a:ext uri="{FF2B5EF4-FFF2-40B4-BE49-F238E27FC236}">
                <a16:creationId xmlns:a16="http://schemas.microsoft.com/office/drawing/2014/main" id="{FC07DC3A-061E-4171-8AED-4F8EE28E9845}"/>
              </a:ext>
            </a:extLst>
          </p:cNvPr>
          <p:cNvGrpSpPr/>
          <p:nvPr/>
        </p:nvGrpSpPr>
        <p:grpSpPr>
          <a:xfrm>
            <a:off x="167453" y="1742795"/>
            <a:ext cx="5597613" cy="5115206"/>
            <a:chOff x="167453" y="1742795"/>
            <a:chExt cx="5597613" cy="5115206"/>
          </a:xfrm>
        </p:grpSpPr>
        <p:pic>
          <p:nvPicPr>
            <p:cNvPr id="4" name="Picture 3">
              <a:extLst>
                <a:ext uri="{FF2B5EF4-FFF2-40B4-BE49-F238E27FC236}">
                  <a16:creationId xmlns:a16="http://schemas.microsoft.com/office/drawing/2014/main" id="{156C16AB-B944-4E01-B40B-6113F27D38FB}"/>
                </a:ext>
              </a:extLst>
            </p:cNvPr>
            <p:cNvPicPr>
              <a:picLocks noChangeAspect="1"/>
            </p:cNvPicPr>
            <p:nvPr/>
          </p:nvPicPr>
          <p:blipFill rotWithShape="1">
            <a:blip r:embed="rId2"/>
            <a:srcRect l="33569" t="3491" r="33891" b="10852"/>
            <a:stretch/>
          </p:blipFill>
          <p:spPr>
            <a:xfrm>
              <a:off x="167453" y="1742795"/>
              <a:ext cx="2044027" cy="5115206"/>
            </a:xfrm>
            <a:prstGeom prst="rect">
              <a:avLst/>
            </a:prstGeom>
          </p:spPr>
        </p:pic>
        <p:pic>
          <p:nvPicPr>
            <p:cNvPr id="5" name="Picture 4">
              <a:extLst>
                <a:ext uri="{FF2B5EF4-FFF2-40B4-BE49-F238E27FC236}">
                  <a16:creationId xmlns:a16="http://schemas.microsoft.com/office/drawing/2014/main" id="{D86A1FC6-91D1-4E71-A6CB-16BBAF3E3B9D}"/>
                </a:ext>
              </a:extLst>
            </p:cNvPr>
            <p:cNvPicPr>
              <a:picLocks noChangeAspect="1"/>
            </p:cNvPicPr>
            <p:nvPr/>
          </p:nvPicPr>
          <p:blipFill rotWithShape="1">
            <a:blip r:embed="rId3"/>
            <a:srcRect l="33592" r="33868" b="11720"/>
            <a:stretch/>
          </p:blipFill>
          <p:spPr>
            <a:xfrm>
              <a:off x="2503451" y="1855075"/>
              <a:ext cx="1939239" cy="5002925"/>
            </a:xfrm>
            <a:prstGeom prst="rect">
              <a:avLst/>
            </a:prstGeom>
          </p:spPr>
        </p:pic>
        <p:sp>
          <p:nvSpPr>
            <p:cNvPr id="6" name="TextBox 5">
              <a:extLst>
                <a:ext uri="{FF2B5EF4-FFF2-40B4-BE49-F238E27FC236}">
                  <a16:creationId xmlns:a16="http://schemas.microsoft.com/office/drawing/2014/main" id="{768A8F10-F1BF-4034-B505-C9EB947F5A04}"/>
                </a:ext>
              </a:extLst>
            </p:cNvPr>
            <p:cNvSpPr txBox="1"/>
            <p:nvPr/>
          </p:nvSpPr>
          <p:spPr>
            <a:xfrm>
              <a:off x="2040898" y="5840282"/>
              <a:ext cx="3724168" cy="715089"/>
            </a:xfrm>
            <a:prstGeom prst="roundRect">
              <a:avLst/>
            </a:prstGeom>
            <a:noFill/>
            <a:ln>
              <a:noFill/>
            </a:ln>
          </p:spPr>
          <p:txBody>
            <a:bodyPr wrap="square" rtlCol="0">
              <a:spAutoFit/>
            </a:bodyPr>
            <a:lstStyle>
              <a:defPPr>
                <a:defRPr lang="en-US"/>
              </a:defPPr>
              <a:lvl1pPr algn="ctr">
                <a:defRPr b="1">
                  <a:solidFill>
                    <a:schemeClr val="bg1"/>
                  </a:solidFill>
                </a:defRPr>
              </a:lvl1pPr>
            </a:lstStyle>
            <a:p>
              <a:pPr algn="l" defTabSz="257169"/>
              <a:r>
                <a:rPr lang="en-US" sz="1200" dirty="0">
                  <a:latin typeface="Arial"/>
                </a:rPr>
                <a:t>Dose Level 2: VSVIFN</a:t>
              </a:r>
              <a:r>
                <a:rPr lang="el-GR" sz="1200" dirty="0">
                  <a:latin typeface="Arial"/>
                </a:rPr>
                <a:t>β</a:t>
              </a:r>
              <a:r>
                <a:rPr lang="en-US" sz="1200" dirty="0">
                  <a:latin typeface="Arial"/>
                </a:rPr>
                <a:t>-NIS  </a:t>
              </a:r>
              <a:r>
                <a:rPr lang="en-US" sz="1200" dirty="0">
                  <a:latin typeface="Arial"/>
                  <a:ea typeface="+mn-ea"/>
                </a:rPr>
                <a:t>+ Ruxolitinib</a:t>
              </a:r>
            </a:p>
            <a:p>
              <a:pPr algn="l" defTabSz="257169" fontAlgn="auto">
                <a:spcBef>
                  <a:spcPts val="0"/>
                </a:spcBef>
                <a:spcAft>
                  <a:spcPts val="0"/>
                </a:spcAft>
              </a:pPr>
              <a:r>
                <a:rPr lang="en-US" sz="1200" dirty="0">
                  <a:solidFill>
                    <a:srgbClr val="00B050"/>
                  </a:solidFill>
                  <a:latin typeface="Arial"/>
                </a:rPr>
                <a:t>Peripheral T cell lymphoma</a:t>
              </a:r>
            </a:p>
            <a:p>
              <a:pPr algn="l" defTabSz="257169" fontAlgn="auto">
                <a:spcBef>
                  <a:spcPts val="0"/>
                </a:spcBef>
                <a:spcAft>
                  <a:spcPts val="0"/>
                </a:spcAft>
              </a:pPr>
              <a:r>
                <a:rPr lang="en-US" sz="1200" dirty="0">
                  <a:solidFill>
                    <a:srgbClr val="7F71E5"/>
                  </a:solidFill>
                  <a:latin typeface="Arial"/>
                  <a:ea typeface="+mn-ea"/>
                </a:rPr>
                <a:t>Mixed response</a:t>
              </a:r>
              <a:endParaRPr lang="en-US" sz="1050" dirty="0">
                <a:solidFill>
                  <a:srgbClr val="7F71E5"/>
                </a:solidFill>
                <a:latin typeface="Arial"/>
                <a:ea typeface="+mn-ea"/>
              </a:endParaRPr>
            </a:p>
          </p:txBody>
        </p:sp>
        <p:cxnSp>
          <p:nvCxnSpPr>
            <p:cNvPr id="17" name="Straight Arrow Connector 16">
              <a:extLst>
                <a:ext uri="{FF2B5EF4-FFF2-40B4-BE49-F238E27FC236}">
                  <a16:creationId xmlns:a16="http://schemas.microsoft.com/office/drawing/2014/main" id="{70902C62-292E-44DB-B89A-7DB680E1123B}"/>
                </a:ext>
              </a:extLst>
            </p:cNvPr>
            <p:cNvCxnSpPr/>
            <p:nvPr/>
          </p:nvCxnSpPr>
          <p:spPr>
            <a:xfrm>
              <a:off x="500952" y="2770909"/>
              <a:ext cx="256430" cy="240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5D0412-DF01-4AFC-93C5-2226F6623CEA}"/>
                </a:ext>
              </a:extLst>
            </p:cNvPr>
            <p:cNvCxnSpPr>
              <a:cxnSpLocks/>
            </p:cNvCxnSpPr>
            <p:nvPr/>
          </p:nvCxnSpPr>
          <p:spPr>
            <a:xfrm flipH="1">
              <a:off x="1674427" y="3540444"/>
              <a:ext cx="383177" cy="15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E3C019-EB6C-4B7E-A5AA-366423CA80E5}"/>
                </a:ext>
              </a:extLst>
            </p:cNvPr>
            <p:cNvCxnSpPr>
              <a:cxnSpLocks/>
            </p:cNvCxnSpPr>
            <p:nvPr/>
          </p:nvCxnSpPr>
          <p:spPr>
            <a:xfrm flipH="1">
              <a:off x="3905637" y="3372533"/>
              <a:ext cx="383177" cy="15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B2232C-1DFE-4CFB-96BC-9DD08FA1E2CF}"/>
                </a:ext>
              </a:extLst>
            </p:cNvPr>
            <p:cNvCxnSpPr>
              <a:cxnSpLocks/>
            </p:cNvCxnSpPr>
            <p:nvPr/>
          </p:nvCxnSpPr>
          <p:spPr>
            <a:xfrm>
              <a:off x="2809335" y="2826722"/>
              <a:ext cx="258387" cy="2489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123B91C-5E59-439E-BEB6-7DB4887F92EA}"/>
                </a:ext>
              </a:extLst>
            </p:cNvPr>
            <p:cNvCxnSpPr>
              <a:cxnSpLocks/>
            </p:cNvCxnSpPr>
            <p:nvPr/>
          </p:nvCxnSpPr>
          <p:spPr>
            <a:xfrm flipH="1">
              <a:off x="3754213" y="2319230"/>
              <a:ext cx="297538" cy="1963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11CC376-B5EE-4C48-9EE3-02906C1EE9E0}"/>
                </a:ext>
              </a:extLst>
            </p:cNvPr>
            <p:cNvCxnSpPr>
              <a:cxnSpLocks/>
            </p:cNvCxnSpPr>
            <p:nvPr/>
          </p:nvCxnSpPr>
          <p:spPr>
            <a:xfrm flipH="1">
              <a:off x="1391641" y="2319230"/>
              <a:ext cx="297538" cy="1963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D8DA810D-64BD-4DDE-B96F-2621B99CBEE9}"/>
              </a:ext>
            </a:extLst>
          </p:cNvPr>
          <p:cNvSpPr txBox="1"/>
          <p:nvPr/>
        </p:nvSpPr>
        <p:spPr>
          <a:xfrm>
            <a:off x="8326387" y="5813931"/>
            <a:ext cx="3724168" cy="715089"/>
          </a:xfrm>
          <a:prstGeom prst="roundRect">
            <a:avLst/>
          </a:prstGeom>
          <a:noFill/>
          <a:ln>
            <a:noFill/>
          </a:ln>
        </p:spPr>
        <p:txBody>
          <a:bodyPr wrap="square" rtlCol="0">
            <a:spAutoFit/>
          </a:bodyPr>
          <a:lstStyle>
            <a:defPPr>
              <a:defRPr lang="en-US"/>
            </a:defPPr>
            <a:lvl1pPr algn="ctr">
              <a:defRPr b="1">
                <a:solidFill>
                  <a:schemeClr val="bg1"/>
                </a:solidFill>
              </a:defRPr>
            </a:lvl1pPr>
          </a:lstStyle>
          <a:p>
            <a:pPr algn="r" defTabSz="257169"/>
            <a:r>
              <a:rPr lang="en-US" sz="1200" dirty="0">
                <a:latin typeface="Arial"/>
              </a:rPr>
              <a:t>Dose Level 3: VSVIFN</a:t>
            </a:r>
            <a:r>
              <a:rPr lang="el-GR" sz="1200" dirty="0">
                <a:latin typeface="Arial"/>
              </a:rPr>
              <a:t>β</a:t>
            </a:r>
            <a:r>
              <a:rPr lang="en-US" sz="1200" dirty="0">
                <a:latin typeface="Arial"/>
              </a:rPr>
              <a:t>-NIS  </a:t>
            </a:r>
            <a:r>
              <a:rPr lang="en-US" sz="1200" dirty="0">
                <a:latin typeface="Arial"/>
                <a:ea typeface="+mn-ea"/>
              </a:rPr>
              <a:t>+ Ruxolitinib</a:t>
            </a:r>
          </a:p>
          <a:p>
            <a:pPr algn="r" defTabSz="257169" fontAlgn="auto">
              <a:spcBef>
                <a:spcPts val="0"/>
              </a:spcBef>
              <a:spcAft>
                <a:spcPts val="0"/>
              </a:spcAft>
            </a:pPr>
            <a:r>
              <a:rPr lang="en-US" sz="1200" dirty="0">
                <a:solidFill>
                  <a:srgbClr val="00B050"/>
                </a:solidFill>
                <a:latin typeface="Arial"/>
              </a:rPr>
              <a:t>Multiple Myeloma</a:t>
            </a:r>
          </a:p>
          <a:p>
            <a:pPr algn="r" defTabSz="257169" fontAlgn="auto">
              <a:spcBef>
                <a:spcPts val="0"/>
              </a:spcBef>
              <a:spcAft>
                <a:spcPts val="0"/>
              </a:spcAft>
            </a:pPr>
            <a:r>
              <a:rPr lang="en-US" sz="1200" dirty="0">
                <a:solidFill>
                  <a:srgbClr val="7F71E5"/>
                </a:solidFill>
                <a:latin typeface="Arial"/>
                <a:ea typeface="+mn-ea"/>
              </a:rPr>
              <a:t>Mixed response</a:t>
            </a:r>
            <a:endParaRPr lang="en-US" sz="1050" dirty="0">
              <a:solidFill>
                <a:srgbClr val="7F71E5"/>
              </a:solidFill>
              <a:latin typeface="Arial"/>
              <a:ea typeface="+mn-ea"/>
            </a:endParaRPr>
          </a:p>
        </p:txBody>
      </p:sp>
      <p:grpSp>
        <p:nvGrpSpPr>
          <p:cNvPr id="30" name="Group 29">
            <a:extLst>
              <a:ext uri="{FF2B5EF4-FFF2-40B4-BE49-F238E27FC236}">
                <a16:creationId xmlns:a16="http://schemas.microsoft.com/office/drawing/2014/main" id="{51BCCB2F-A4F4-4959-823F-F6A73E6C9D7B}"/>
              </a:ext>
            </a:extLst>
          </p:cNvPr>
          <p:cNvGrpSpPr/>
          <p:nvPr/>
        </p:nvGrpSpPr>
        <p:grpSpPr>
          <a:xfrm>
            <a:off x="5561878" y="1678367"/>
            <a:ext cx="6459494" cy="3501265"/>
            <a:chOff x="4947558" y="1676498"/>
            <a:chExt cx="6459494" cy="3501265"/>
          </a:xfrm>
        </p:grpSpPr>
        <p:pic>
          <p:nvPicPr>
            <p:cNvPr id="7" name="Picture 6">
              <a:extLst>
                <a:ext uri="{FF2B5EF4-FFF2-40B4-BE49-F238E27FC236}">
                  <a16:creationId xmlns:a16="http://schemas.microsoft.com/office/drawing/2014/main" id="{ED5BFB8A-DF6F-4722-B052-92A96C001861}"/>
                </a:ext>
              </a:extLst>
            </p:cNvPr>
            <p:cNvPicPr>
              <a:picLocks noChangeAspect="1"/>
            </p:cNvPicPr>
            <p:nvPr/>
          </p:nvPicPr>
          <p:blipFill>
            <a:blip r:embed="rId4"/>
            <a:stretch>
              <a:fillRect/>
            </a:stretch>
          </p:blipFill>
          <p:spPr>
            <a:xfrm>
              <a:off x="4947558" y="1918284"/>
              <a:ext cx="3809011" cy="3259479"/>
            </a:xfrm>
            <a:prstGeom prst="rect">
              <a:avLst/>
            </a:prstGeom>
          </p:spPr>
        </p:pic>
        <p:pic>
          <p:nvPicPr>
            <p:cNvPr id="3" name="Picture 2">
              <a:extLst>
                <a:ext uri="{FF2B5EF4-FFF2-40B4-BE49-F238E27FC236}">
                  <a16:creationId xmlns:a16="http://schemas.microsoft.com/office/drawing/2014/main" id="{FEBB0528-1902-464D-A5CE-D3AE34C0032B}"/>
                </a:ext>
              </a:extLst>
            </p:cNvPr>
            <p:cNvPicPr>
              <a:picLocks noChangeAspect="1"/>
            </p:cNvPicPr>
            <p:nvPr/>
          </p:nvPicPr>
          <p:blipFill rotWithShape="1">
            <a:blip r:embed="rId5"/>
            <a:srcRect l="15011" r="16313"/>
            <a:stretch/>
          </p:blipFill>
          <p:spPr>
            <a:xfrm>
              <a:off x="8580582" y="1676498"/>
              <a:ext cx="2826470" cy="3489977"/>
            </a:xfrm>
            <a:prstGeom prst="rect">
              <a:avLst/>
            </a:prstGeom>
          </p:spPr>
        </p:pic>
        <p:cxnSp>
          <p:nvCxnSpPr>
            <p:cNvPr id="26" name="Straight Arrow Connector 25">
              <a:extLst>
                <a:ext uri="{FF2B5EF4-FFF2-40B4-BE49-F238E27FC236}">
                  <a16:creationId xmlns:a16="http://schemas.microsoft.com/office/drawing/2014/main" id="{608B339D-82F6-4052-BC5A-1EAD68C80D50}"/>
                </a:ext>
              </a:extLst>
            </p:cNvPr>
            <p:cNvCxnSpPr>
              <a:cxnSpLocks/>
            </p:cNvCxnSpPr>
            <p:nvPr/>
          </p:nvCxnSpPr>
          <p:spPr>
            <a:xfrm flipH="1">
              <a:off x="8028536" y="2728530"/>
              <a:ext cx="297538" cy="1963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5FFC859-817F-41E4-BF43-A3092C1FD6AA}"/>
                </a:ext>
              </a:extLst>
            </p:cNvPr>
            <p:cNvCxnSpPr>
              <a:cxnSpLocks/>
            </p:cNvCxnSpPr>
            <p:nvPr/>
          </p:nvCxnSpPr>
          <p:spPr>
            <a:xfrm flipH="1">
              <a:off x="11109514" y="2672717"/>
              <a:ext cx="297538" cy="1963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166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F635-7299-4D7D-BF8D-91A56F43D01E}"/>
              </a:ext>
            </a:extLst>
          </p:cNvPr>
          <p:cNvSpPr>
            <a:spLocks noGrp="1"/>
          </p:cNvSpPr>
          <p:nvPr>
            <p:ph type="title"/>
          </p:nvPr>
        </p:nvSpPr>
        <p:spPr>
          <a:xfrm>
            <a:off x="596652" y="292063"/>
            <a:ext cx="10512862" cy="1325563"/>
          </a:xfrm>
        </p:spPr>
        <p:txBody>
          <a:bodyPr>
            <a:normAutofit fontScale="90000"/>
          </a:bodyPr>
          <a:lstStyle/>
          <a:p>
            <a:r>
              <a:rPr lang="en-US" sz="4400" dirty="0">
                <a:solidFill>
                  <a:schemeClr val="bg1"/>
                </a:solidFill>
                <a:latin typeface="Arial"/>
              </a:rPr>
              <a:t>Responses with VSV-IFN</a:t>
            </a:r>
            <a:r>
              <a:rPr lang="el-GR" sz="4400" dirty="0">
                <a:solidFill>
                  <a:schemeClr val="bg1"/>
                </a:solidFill>
                <a:latin typeface="Arial"/>
              </a:rPr>
              <a:t>β</a:t>
            </a:r>
            <a:r>
              <a:rPr lang="en-US" sz="4400" dirty="0">
                <a:solidFill>
                  <a:schemeClr val="bg1"/>
                </a:solidFill>
                <a:latin typeface="Arial"/>
              </a:rPr>
              <a:t>-NIS +Ruxolitinib</a:t>
            </a:r>
            <a:br>
              <a:rPr lang="en-US" sz="4400" dirty="0">
                <a:solidFill>
                  <a:schemeClr val="bg1"/>
                </a:solidFill>
                <a:latin typeface="Arial"/>
              </a:rPr>
            </a:br>
            <a:endParaRPr lang="en-US" dirty="0">
              <a:solidFill>
                <a:schemeClr val="bg1"/>
              </a:solidFill>
            </a:endParaRPr>
          </a:p>
        </p:txBody>
      </p:sp>
      <p:sp>
        <p:nvSpPr>
          <p:cNvPr id="27" name="TextBox 26">
            <a:extLst>
              <a:ext uri="{FF2B5EF4-FFF2-40B4-BE49-F238E27FC236}">
                <a16:creationId xmlns:a16="http://schemas.microsoft.com/office/drawing/2014/main" id="{D8DA810D-64BD-4DDE-B96F-2621B99CBEE9}"/>
              </a:ext>
            </a:extLst>
          </p:cNvPr>
          <p:cNvSpPr txBox="1"/>
          <p:nvPr/>
        </p:nvSpPr>
        <p:spPr>
          <a:xfrm>
            <a:off x="669441" y="1359604"/>
            <a:ext cx="4641468" cy="919401"/>
          </a:xfrm>
          <a:prstGeom prst="roundRect">
            <a:avLst/>
          </a:prstGeom>
          <a:noFill/>
          <a:ln>
            <a:noFill/>
          </a:ln>
        </p:spPr>
        <p:txBody>
          <a:bodyPr wrap="square" rtlCol="0">
            <a:spAutoFit/>
          </a:bodyPr>
          <a:lstStyle>
            <a:defPPr>
              <a:defRPr lang="en-US"/>
            </a:defPPr>
            <a:lvl1pPr algn="ctr">
              <a:defRPr b="1">
                <a:solidFill>
                  <a:schemeClr val="bg1"/>
                </a:solidFill>
              </a:defRPr>
            </a:lvl1pPr>
          </a:lstStyle>
          <a:p>
            <a:pPr algn="l" defTabSz="257169"/>
            <a:r>
              <a:rPr lang="en-US" sz="1600" u="sng" dirty="0">
                <a:latin typeface="Arial"/>
              </a:rPr>
              <a:t>Dose Level 3</a:t>
            </a:r>
            <a:r>
              <a:rPr lang="en-US" sz="1600" dirty="0">
                <a:latin typeface="Arial"/>
              </a:rPr>
              <a:t>: VSVIFN</a:t>
            </a:r>
            <a:r>
              <a:rPr lang="el-GR" sz="1600" dirty="0">
                <a:latin typeface="Arial"/>
              </a:rPr>
              <a:t>β</a:t>
            </a:r>
            <a:r>
              <a:rPr lang="en-US" sz="1600" dirty="0">
                <a:latin typeface="Arial"/>
              </a:rPr>
              <a:t>-NIS  </a:t>
            </a:r>
            <a:r>
              <a:rPr lang="en-US" sz="1600" dirty="0">
                <a:latin typeface="Arial"/>
                <a:ea typeface="+mn-ea"/>
              </a:rPr>
              <a:t>+ Ruxolitinib</a:t>
            </a:r>
            <a:br>
              <a:rPr lang="en-US" sz="1600" dirty="0">
                <a:latin typeface="Arial"/>
                <a:ea typeface="+mn-ea"/>
              </a:rPr>
            </a:br>
            <a:endParaRPr lang="en-US" sz="1600" dirty="0">
              <a:latin typeface="Arial"/>
              <a:ea typeface="+mn-ea"/>
            </a:endParaRPr>
          </a:p>
          <a:p>
            <a:pPr algn="l" defTabSz="257169" fontAlgn="auto">
              <a:spcBef>
                <a:spcPts val="0"/>
              </a:spcBef>
              <a:spcAft>
                <a:spcPts val="0"/>
              </a:spcAft>
            </a:pPr>
            <a:r>
              <a:rPr lang="en-US" sz="1600" dirty="0">
                <a:solidFill>
                  <a:srgbClr val="92D050"/>
                </a:solidFill>
                <a:latin typeface="Arial"/>
              </a:rPr>
              <a:t>Multiple myeloma</a:t>
            </a:r>
          </a:p>
        </p:txBody>
      </p:sp>
      <p:grpSp>
        <p:nvGrpSpPr>
          <p:cNvPr id="30" name="Group 29">
            <a:extLst>
              <a:ext uri="{FF2B5EF4-FFF2-40B4-BE49-F238E27FC236}">
                <a16:creationId xmlns:a16="http://schemas.microsoft.com/office/drawing/2014/main" id="{51BCCB2F-A4F4-4959-823F-F6A73E6C9D7B}"/>
              </a:ext>
            </a:extLst>
          </p:cNvPr>
          <p:cNvGrpSpPr/>
          <p:nvPr/>
        </p:nvGrpSpPr>
        <p:grpSpPr>
          <a:xfrm>
            <a:off x="7056583" y="2869735"/>
            <a:ext cx="4855981" cy="2595918"/>
            <a:chOff x="4947559" y="1676498"/>
            <a:chExt cx="6459493" cy="3501265"/>
          </a:xfrm>
        </p:grpSpPr>
        <p:pic>
          <p:nvPicPr>
            <p:cNvPr id="7" name="Picture 6">
              <a:extLst>
                <a:ext uri="{FF2B5EF4-FFF2-40B4-BE49-F238E27FC236}">
                  <a16:creationId xmlns:a16="http://schemas.microsoft.com/office/drawing/2014/main" id="{ED5BFB8A-DF6F-4722-B052-92A96C001861}"/>
                </a:ext>
              </a:extLst>
            </p:cNvPr>
            <p:cNvPicPr>
              <a:picLocks noChangeAspect="1"/>
            </p:cNvPicPr>
            <p:nvPr/>
          </p:nvPicPr>
          <p:blipFill>
            <a:blip r:embed="rId2"/>
            <a:stretch>
              <a:fillRect/>
            </a:stretch>
          </p:blipFill>
          <p:spPr>
            <a:xfrm>
              <a:off x="4947559" y="1918284"/>
              <a:ext cx="3809011" cy="3259479"/>
            </a:xfrm>
            <a:prstGeom prst="rect">
              <a:avLst/>
            </a:prstGeom>
          </p:spPr>
        </p:pic>
        <p:pic>
          <p:nvPicPr>
            <p:cNvPr id="3" name="Picture 2">
              <a:extLst>
                <a:ext uri="{FF2B5EF4-FFF2-40B4-BE49-F238E27FC236}">
                  <a16:creationId xmlns:a16="http://schemas.microsoft.com/office/drawing/2014/main" id="{FEBB0528-1902-464D-A5CE-D3AE34C0032B}"/>
                </a:ext>
              </a:extLst>
            </p:cNvPr>
            <p:cNvPicPr>
              <a:picLocks noChangeAspect="1"/>
            </p:cNvPicPr>
            <p:nvPr/>
          </p:nvPicPr>
          <p:blipFill rotWithShape="1">
            <a:blip r:embed="rId3"/>
            <a:srcRect l="15011" r="16313"/>
            <a:stretch/>
          </p:blipFill>
          <p:spPr>
            <a:xfrm>
              <a:off x="8580582" y="1676498"/>
              <a:ext cx="2826470" cy="3489977"/>
            </a:xfrm>
            <a:prstGeom prst="rect">
              <a:avLst/>
            </a:prstGeom>
          </p:spPr>
        </p:pic>
        <p:cxnSp>
          <p:nvCxnSpPr>
            <p:cNvPr id="26" name="Straight Arrow Connector 25">
              <a:extLst>
                <a:ext uri="{FF2B5EF4-FFF2-40B4-BE49-F238E27FC236}">
                  <a16:creationId xmlns:a16="http://schemas.microsoft.com/office/drawing/2014/main" id="{608B339D-82F6-4052-BC5A-1EAD68C80D50}"/>
                </a:ext>
              </a:extLst>
            </p:cNvPr>
            <p:cNvCxnSpPr>
              <a:cxnSpLocks/>
            </p:cNvCxnSpPr>
            <p:nvPr/>
          </p:nvCxnSpPr>
          <p:spPr>
            <a:xfrm flipH="1">
              <a:off x="8028536" y="2728530"/>
              <a:ext cx="297538" cy="1963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5FFC859-817F-41E4-BF43-A3092C1FD6AA}"/>
                </a:ext>
              </a:extLst>
            </p:cNvPr>
            <p:cNvCxnSpPr>
              <a:cxnSpLocks/>
            </p:cNvCxnSpPr>
            <p:nvPr/>
          </p:nvCxnSpPr>
          <p:spPr>
            <a:xfrm flipH="1">
              <a:off x="11109514" y="2672717"/>
              <a:ext cx="297538" cy="1963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7240A6C1-4B7C-40CA-9EB4-2ADD251C426A}"/>
              </a:ext>
            </a:extLst>
          </p:cNvPr>
          <p:cNvPicPr>
            <a:picLocks noChangeAspect="1"/>
          </p:cNvPicPr>
          <p:nvPr/>
        </p:nvPicPr>
        <p:blipFill rotWithShape="1">
          <a:blip r:embed="rId4"/>
          <a:srcRect r="903"/>
          <a:stretch/>
        </p:blipFill>
        <p:spPr>
          <a:xfrm>
            <a:off x="378691" y="2490634"/>
            <a:ext cx="6677892" cy="3992175"/>
          </a:xfrm>
          <a:prstGeom prst="rect">
            <a:avLst/>
          </a:prstGeom>
        </p:spPr>
      </p:pic>
      <p:sp>
        <p:nvSpPr>
          <p:cNvPr id="9" name="TextBox 8">
            <a:extLst>
              <a:ext uri="{FF2B5EF4-FFF2-40B4-BE49-F238E27FC236}">
                <a16:creationId xmlns:a16="http://schemas.microsoft.com/office/drawing/2014/main" id="{BDAE329C-AE68-4A1F-86A1-6CC8C54F782F}"/>
              </a:ext>
            </a:extLst>
          </p:cNvPr>
          <p:cNvSpPr txBox="1"/>
          <p:nvPr/>
        </p:nvSpPr>
        <p:spPr>
          <a:xfrm>
            <a:off x="1865745" y="2863274"/>
            <a:ext cx="2743200" cy="369332"/>
          </a:xfrm>
          <a:prstGeom prst="rect">
            <a:avLst/>
          </a:prstGeom>
          <a:noFill/>
        </p:spPr>
        <p:txBody>
          <a:bodyPr wrap="square" rtlCol="0">
            <a:spAutoFit/>
          </a:bodyPr>
          <a:lstStyle/>
          <a:p>
            <a:r>
              <a:rPr lang="en-US" dirty="0"/>
              <a:t>Trend of Kappa Light chain</a:t>
            </a:r>
          </a:p>
        </p:txBody>
      </p:sp>
      <p:cxnSp>
        <p:nvCxnSpPr>
          <p:cNvPr id="11" name="Straight Arrow Connector 10">
            <a:extLst>
              <a:ext uri="{FF2B5EF4-FFF2-40B4-BE49-F238E27FC236}">
                <a16:creationId xmlns:a16="http://schemas.microsoft.com/office/drawing/2014/main" id="{564F9212-EA7E-4351-B34D-8311D7ACB2C4}"/>
              </a:ext>
            </a:extLst>
          </p:cNvPr>
          <p:cNvCxnSpPr>
            <a:cxnSpLocks/>
          </p:cNvCxnSpPr>
          <p:nvPr/>
        </p:nvCxnSpPr>
        <p:spPr>
          <a:xfrm>
            <a:off x="6456219" y="3306618"/>
            <a:ext cx="0" cy="3366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841B6B-7174-4031-884F-391F887A2B87}"/>
              </a:ext>
            </a:extLst>
          </p:cNvPr>
          <p:cNvSpPr txBox="1"/>
          <p:nvPr/>
        </p:nvSpPr>
        <p:spPr>
          <a:xfrm>
            <a:off x="6181443" y="2752620"/>
            <a:ext cx="962170" cy="577081"/>
          </a:xfrm>
          <a:prstGeom prst="rect">
            <a:avLst/>
          </a:prstGeom>
          <a:noFill/>
        </p:spPr>
        <p:txBody>
          <a:bodyPr wrap="square" rtlCol="0">
            <a:spAutoFit/>
          </a:bodyPr>
          <a:lstStyle/>
          <a:p>
            <a:r>
              <a:rPr lang="en-US" sz="1050" b="1" dirty="0"/>
              <a:t>Pre VSV</a:t>
            </a:r>
            <a:br>
              <a:rPr lang="en-US" sz="1050" b="1" dirty="0"/>
            </a:br>
            <a:r>
              <a:rPr lang="en-US" sz="1050" dirty="0"/>
              <a:t>Kappa 13.3mg/dl</a:t>
            </a:r>
          </a:p>
        </p:txBody>
      </p:sp>
      <p:sp>
        <p:nvSpPr>
          <p:cNvPr id="34" name="TextBox 33">
            <a:extLst>
              <a:ext uri="{FF2B5EF4-FFF2-40B4-BE49-F238E27FC236}">
                <a16:creationId xmlns:a16="http://schemas.microsoft.com/office/drawing/2014/main" id="{C2F77579-0222-4940-B1C2-702DA1500289}"/>
              </a:ext>
            </a:extLst>
          </p:cNvPr>
          <p:cNvSpPr txBox="1"/>
          <p:nvPr/>
        </p:nvSpPr>
        <p:spPr>
          <a:xfrm>
            <a:off x="6296468" y="5472113"/>
            <a:ext cx="962170" cy="577081"/>
          </a:xfrm>
          <a:prstGeom prst="rect">
            <a:avLst/>
          </a:prstGeom>
          <a:noFill/>
        </p:spPr>
        <p:txBody>
          <a:bodyPr wrap="square" rtlCol="0">
            <a:spAutoFit/>
          </a:bodyPr>
          <a:lstStyle/>
          <a:p>
            <a:r>
              <a:rPr lang="en-US" sz="1050" b="1" dirty="0"/>
              <a:t>Day 10 VSV</a:t>
            </a:r>
            <a:br>
              <a:rPr lang="en-US" sz="1050" dirty="0"/>
            </a:br>
            <a:r>
              <a:rPr lang="en-US" sz="1050" dirty="0"/>
              <a:t>Kappa </a:t>
            </a:r>
            <a:br>
              <a:rPr lang="en-US" sz="1050" dirty="0"/>
            </a:br>
            <a:r>
              <a:rPr lang="en-US" sz="1050" dirty="0"/>
              <a:t>6.73 mg/dl</a:t>
            </a:r>
          </a:p>
        </p:txBody>
      </p:sp>
      <p:cxnSp>
        <p:nvCxnSpPr>
          <p:cNvPr id="36" name="Straight Arrow Connector 35">
            <a:extLst>
              <a:ext uri="{FF2B5EF4-FFF2-40B4-BE49-F238E27FC236}">
                <a16:creationId xmlns:a16="http://schemas.microsoft.com/office/drawing/2014/main" id="{9A011AC6-1DE4-4495-9FF8-DE71265CAB6E}"/>
              </a:ext>
            </a:extLst>
          </p:cNvPr>
          <p:cNvCxnSpPr>
            <a:cxnSpLocks/>
          </p:cNvCxnSpPr>
          <p:nvPr/>
        </p:nvCxnSpPr>
        <p:spPr>
          <a:xfrm flipV="1">
            <a:off x="6777553" y="5052291"/>
            <a:ext cx="177429" cy="4069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32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7FE77B6-43BA-D64B-8042-27A86038FC50}"/>
              </a:ext>
            </a:extLst>
          </p:cNvPr>
          <p:cNvSpPr>
            <a:spLocks noGrp="1"/>
          </p:cNvSpPr>
          <p:nvPr>
            <p:ph type="title"/>
          </p:nvPr>
        </p:nvSpPr>
        <p:spPr>
          <a:xfrm>
            <a:off x="477856" y="1122363"/>
            <a:ext cx="5970971" cy="3204134"/>
          </a:xfrm>
        </p:spPr>
        <p:txBody>
          <a:bodyPr vert="horz" lIns="91440" tIns="45720" rIns="91440" bIns="45720" rtlCol="0" anchor="b">
            <a:normAutofit/>
          </a:bodyPr>
          <a:lstStyle/>
          <a:p>
            <a:pPr defTabSz="914400"/>
            <a:r>
              <a:rPr lang="en-US" sz="4800" b="1" dirty="0"/>
              <a:t>What we've learned ...</a:t>
            </a:r>
          </a:p>
        </p:txBody>
      </p:sp>
      <p:sp>
        <p:nvSpPr>
          <p:cNvPr id="3" name="Text Placeholder 2">
            <a:extLst>
              <a:ext uri="{FF2B5EF4-FFF2-40B4-BE49-F238E27FC236}">
                <a16:creationId xmlns:a16="http://schemas.microsoft.com/office/drawing/2014/main" id="{EDEF0432-52AB-44D4-BD7B-F2070AA55CB4}"/>
              </a:ext>
            </a:extLst>
          </p:cNvPr>
          <p:cNvSpPr>
            <a:spLocks noGrp="1"/>
          </p:cNvSpPr>
          <p:nvPr>
            <p:ph type="body" idx="1"/>
          </p:nvPr>
        </p:nvSpPr>
        <p:spPr>
          <a:xfrm>
            <a:off x="10351910" y="6287901"/>
            <a:ext cx="1653999" cy="570089"/>
          </a:xfrm>
        </p:spPr>
        <p:txBody>
          <a:bodyPr vert="horz" lIns="91440" tIns="45720" rIns="91440" bIns="45720" rtlCol="0">
            <a:normAutofit/>
          </a:bodyPr>
          <a:lstStyle/>
          <a:p>
            <a:pPr marR="0" lvl="0" defTabSz="914400" fontAlgn="auto">
              <a:spcAft>
                <a:spcPts val="0"/>
              </a:spcAft>
              <a:buClrTx/>
              <a:buSzTx/>
              <a:tabLst/>
              <a:defRPr/>
            </a:pPr>
            <a:r>
              <a:rPr kumimoji="0" lang="en-US" sz="2000" b="0" i="0" u="none" strike="noStrike" cap="none" spc="0" normalizeH="0" baseline="0" noProof="0" dirty="0">
                <a:ln>
                  <a:noFill/>
                </a:ln>
                <a:solidFill>
                  <a:schemeClr val="tx1"/>
                </a:solidFill>
                <a:effectLst/>
                <a:uLnTx/>
                <a:uFillTx/>
              </a:rPr>
              <a:t>IOVC 2021</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345AE2-2182-43E7-87A9-CF8F779B0334}"/>
              </a:ext>
            </a:extLst>
          </p:cNvPr>
          <p:cNvSpPr/>
          <p:nvPr/>
        </p:nvSpPr>
        <p:spPr>
          <a:xfrm>
            <a:off x="361244" y="304800"/>
            <a:ext cx="1490134" cy="62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60BAD43-2776-478F-9D47-E3D21E141F5C}"/>
              </a:ext>
            </a:extLst>
          </p:cNvPr>
          <p:cNvSpPr txBox="1"/>
          <p:nvPr/>
        </p:nvSpPr>
        <p:spPr>
          <a:xfrm>
            <a:off x="570155" y="4654754"/>
            <a:ext cx="3270324" cy="400110"/>
          </a:xfrm>
          <a:prstGeom prst="rect">
            <a:avLst/>
          </a:prstGeom>
          <a:noFill/>
        </p:spPr>
        <p:txBody>
          <a:bodyPr wrap="square" lIns="91440" tIns="45720" rIns="91440" bIns="45720" rtlCol="0" anchor="t">
            <a:spAutoFit/>
          </a:bodyPr>
          <a:lstStyle/>
          <a:p>
            <a:endParaRPr lang="en-US" sz="2000" i="1" dirty="0">
              <a:cs typeface="Calibri"/>
            </a:endParaRPr>
          </a:p>
        </p:txBody>
      </p:sp>
    </p:spTree>
    <p:extLst>
      <p:ext uri="{BB962C8B-B14F-4D97-AF65-F5344CB8AC3E}">
        <p14:creationId xmlns:p14="http://schemas.microsoft.com/office/powerpoint/2010/main" val="351065721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3FF684-4351-43CD-B076-1EA8060328E7}"/>
              </a:ext>
            </a:extLst>
          </p:cNvPr>
          <p:cNvPicPr>
            <a:picLocks noChangeAspect="1"/>
          </p:cNvPicPr>
          <p:nvPr/>
        </p:nvPicPr>
        <p:blipFill rotWithShape="1">
          <a:blip r:embed="rId3"/>
          <a:srcRect t="2125" r="1" b="3288"/>
          <a:stretch/>
        </p:blipFill>
        <p:spPr>
          <a:xfrm>
            <a:off x="2521699" y="10"/>
            <a:ext cx="9667124" cy="6857990"/>
          </a:xfrm>
          <a:prstGeom prst="rect">
            <a:avLst/>
          </a:prstGeom>
        </p:spPr>
      </p:pic>
      <p:sp>
        <p:nvSpPr>
          <p:cNvPr id="43"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8833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33E9B3-CCD2-4603-9D55-F4D01677C858}"/>
              </a:ext>
            </a:extLst>
          </p:cNvPr>
          <p:cNvSpPr>
            <a:spLocks noGrp="1"/>
          </p:cNvSpPr>
          <p:nvPr>
            <p:ph type="title"/>
          </p:nvPr>
        </p:nvSpPr>
        <p:spPr>
          <a:xfrm>
            <a:off x="236401" y="267145"/>
            <a:ext cx="4223303" cy="1899912"/>
          </a:xfrm>
        </p:spPr>
        <p:txBody>
          <a:bodyPr>
            <a:normAutofit/>
          </a:bodyPr>
          <a:lstStyle/>
          <a:p>
            <a:r>
              <a:rPr lang="en-US" sz="3100" dirty="0">
                <a:latin typeface="Arial Black" panose="020B0A04020102020204" pitchFamily="34" charset="0"/>
              </a:rPr>
              <a:t>#1</a:t>
            </a:r>
            <a:br>
              <a:rPr lang="en-US" sz="3100" b="1" dirty="0"/>
            </a:br>
            <a:r>
              <a:rPr lang="en-US" sz="3100" b="1" dirty="0"/>
              <a:t>VSV-Induced Cytokine Syndrome is </a:t>
            </a:r>
            <a:r>
              <a:rPr lang="en-US" sz="3100" b="1" dirty="0">
                <a:latin typeface="Arial" panose="020B0604020202020204" pitchFamily="34" charset="0"/>
                <a:cs typeface="Arial" panose="020B0604020202020204" pitchFamily="34" charset="0"/>
              </a:rPr>
              <a:t>unique</a:t>
            </a:r>
          </a:p>
        </p:txBody>
      </p:sp>
      <p:sp>
        <p:nvSpPr>
          <p:cNvPr id="3" name="Content Placeholder 2">
            <a:extLst>
              <a:ext uri="{FF2B5EF4-FFF2-40B4-BE49-F238E27FC236}">
                <a16:creationId xmlns:a16="http://schemas.microsoft.com/office/drawing/2014/main" id="{F1D9B8C4-D35D-44A9-A226-4A1F13CBEED9}"/>
              </a:ext>
            </a:extLst>
          </p:cNvPr>
          <p:cNvSpPr>
            <a:spLocks noGrp="1"/>
          </p:cNvSpPr>
          <p:nvPr>
            <p:ph idx="1"/>
          </p:nvPr>
        </p:nvSpPr>
        <p:spPr>
          <a:xfrm>
            <a:off x="837981" y="2434201"/>
            <a:ext cx="3821194" cy="3742762"/>
          </a:xfrm>
        </p:spPr>
        <p:txBody>
          <a:bodyPr>
            <a:normAutofit/>
          </a:bodyPr>
          <a:lstStyle/>
          <a:p>
            <a:r>
              <a:rPr lang="en-US" sz="1700" b="1" dirty="0"/>
              <a:t>VSV administration is associated with Distinct Syndrome </a:t>
            </a:r>
          </a:p>
          <a:p>
            <a:pPr lvl="1"/>
            <a:r>
              <a:rPr lang="en-US" sz="1700" dirty="0"/>
              <a:t>Early phase: CRS with cytopenias</a:t>
            </a:r>
          </a:p>
          <a:p>
            <a:pPr lvl="1"/>
            <a:r>
              <a:rPr lang="en-US" sz="1700" dirty="0"/>
              <a:t>Mid phase: IFN beta toxicity</a:t>
            </a:r>
          </a:p>
          <a:p>
            <a:pPr lvl="1"/>
            <a:r>
              <a:rPr lang="en-US" sz="1700" dirty="0"/>
              <a:t>+/-Late phase: TLS</a:t>
            </a:r>
          </a:p>
          <a:p>
            <a:pPr lvl="1"/>
            <a:endParaRPr lang="en-US" sz="1700" dirty="0"/>
          </a:p>
          <a:p>
            <a:r>
              <a:rPr lang="en-US" sz="1700" b="1" dirty="0"/>
              <a:t>Not to be confused with CRS related to CAR-T therapy</a:t>
            </a:r>
          </a:p>
          <a:p>
            <a:pPr lvl="1"/>
            <a:r>
              <a:rPr lang="en-US" sz="1700" dirty="0"/>
              <a:t>IL6 is not persistently elevated </a:t>
            </a:r>
          </a:p>
          <a:p>
            <a:pPr lvl="1"/>
            <a:endParaRPr lang="en-US" sz="1700" dirty="0"/>
          </a:p>
          <a:p>
            <a:r>
              <a:rPr lang="en-US" sz="1700" b="1" dirty="0"/>
              <a:t>Ruxolitinib </a:t>
            </a:r>
            <a:r>
              <a:rPr lang="en-US" sz="1700" u="sng" dirty="0"/>
              <a:t>not tocilizumab </a:t>
            </a:r>
            <a:r>
              <a:rPr lang="en-US" sz="1700" dirty="0"/>
              <a:t>indicated in management</a:t>
            </a:r>
            <a:endParaRPr lang="en-US" sz="1700" b="1" dirty="0"/>
          </a:p>
          <a:p>
            <a:pPr lvl="1"/>
            <a:endParaRPr lang="en-US" sz="1700" dirty="0"/>
          </a:p>
        </p:txBody>
      </p:sp>
    </p:spTree>
    <p:extLst>
      <p:ext uri="{BB962C8B-B14F-4D97-AF65-F5344CB8AC3E}">
        <p14:creationId xmlns:p14="http://schemas.microsoft.com/office/powerpoint/2010/main" val="4043016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E7794A-E143-4FB5-8E20-68090708894E}"/>
              </a:ext>
            </a:extLst>
          </p:cNvPr>
          <p:cNvSpPr/>
          <p:nvPr/>
        </p:nvSpPr>
        <p:spPr>
          <a:xfrm>
            <a:off x="1613339" y="1054248"/>
            <a:ext cx="8937357" cy="25838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B570A-A515-4E63-BC9F-A91CFE6CD955}"/>
              </a:ext>
            </a:extLst>
          </p:cNvPr>
          <p:cNvSpPr>
            <a:spLocks noGrp="1"/>
          </p:cNvSpPr>
          <p:nvPr>
            <p:ph type="title"/>
          </p:nvPr>
        </p:nvSpPr>
        <p:spPr>
          <a:xfrm>
            <a:off x="508000" y="99749"/>
            <a:ext cx="11486777" cy="932508"/>
          </a:xfrm>
        </p:spPr>
        <p:txBody>
          <a:bodyPr anchor="b">
            <a:noAutofit/>
          </a:bodyPr>
          <a:lstStyle/>
          <a:p>
            <a:pPr algn="ctr"/>
            <a:r>
              <a:rPr lang="en-US" sz="3200" b="1" dirty="0"/>
              <a:t> </a:t>
            </a:r>
            <a:r>
              <a:rPr lang="en-US" sz="3200" b="1" dirty="0">
                <a:latin typeface="Arial Black" panose="020B0A04020102020204" pitchFamily="34" charset="0"/>
              </a:rPr>
              <a:t>VSV-induced cytokine syndrome </a:t>
            </a:r>
            <a:br>
              <a:rPr lang="en-US" sz="3200" b="1" dirty="0">
                <a:latin typeface="Arial Black" panose="020B0A04020102020204" pitchFamily="34" charset="0"/>
              </a:rPr>
            </a:br>
            <a:r>
              <a:rPr lang="en-US" sz="2800" b="1" i="1" dirty="0">
                <a:latin typeface="Arial" panose="020B0604020202020204" pitchFamily="34" charset="0"/>
                <a:cs typeface="Arial" panose="020B0604020202020204" pitchFamily="34" charset="0"/>
              </a:rPr>
              <a:t>VICS? </a:t>
            </a:r>
            <a:endParaRPr lang="en-US" sz="3200" b="1" dirty="0">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AF71C569-ABA0-4890-B5B1-83A168E95BA3}"/>
              </a:ext>
            </a:extLst>
          </p:cNvPr>
          <p:cNvSpPr/>
          <p:nvPr/>
        </p:nvSpPr>
        <p:spPr>
          <a:xfrm rot="60000">
            <a:off x="4156603" y="1510473"/>
            <a:ext cx="6192440" cy="1681148"/>
          </a:xfrm>
          <a:custGeom>
            <a:avLst/>
            <a:gdLst>
              <a:gd name="connsiteX0" fmla="*/ 0 w 6208601"/>
              <a:gd name="connsiteY0" fmla="*/ 1626585 h 1626585"/>
              <a:gd name="connsiteX1" fmla="*/ 500881 w 6208601"/>
              <a:gd name="connsiteY1" fmla="*/ 1556694 h 1626585"/>
              <a:gd name="connsiteX2" fmla="*/ 856158 w 6208601"/>
              <a:gd name="connsiteY2" fmla="*/ 1387792 h 1626585"/>
              <a:gd name="connsiteX3" fmla="*/ 1217258 w 6208601"/>
              <a:gd name="connsiteY3" fmla="*/ 1084934 h 1626585"/>
              <a:gd name="connsiteX4" fmla="*/ 1584183 w 6208601"/>
              <a:gd name="connsiteY4" fmla="*/ 642294 h 1626585"/>
              <a:gd name="connsiteX5" fmla="*/ 1904514 w 6208601"/>
              <a:gd name="connsiteY5" fmla="*/ 129764 h 1626585"/>
              <a:gd name="connsiteX6" fmla="*/ 2411220 w 6208601"/>
              <a:gd name="connsiteY6" fmla="*/ 7456 h 1626585"/>
              <a:gd name="connsiteX7" fmla="*/ 2987816 w 6208601"/>
              <a:gd name="connsiteY7" fmla="*/ 19104 h 1626585"/>
              <a:gd name="connsiteX8" fmla="*/ 3407159 w 6208601"/>
              <a:gd name="connsiteY8" fmla="*/ 65698 h 1626585"/>
              <a:gd name="connsiteX9" fmla="*/ 3791556 w 6208601"/>
              <a:gd name="connsiteY9" fmla="*/ 217127 h 1626585"/>
              <a:gd name="connsiteX10" fmla="*/ 4170130 w 6208601"/>
              <a:gd name="connsiteY10" fmla="*/ 403502 h 1626585"/>
              <a:gd name="connsiteX11" fmla="*/ 4676835 w 6208601"/>
              <a:gd name="connsiteY11" fmla="*/ 665591 h 1626585"/>
              <a:gd name="connsiteX12" fmla="*/ 5119475 w 6208601"/>
              <a:gd name="connsiteY12" fmla="*/ 927680 h 1626585"/>
              <a:gd name="connsiteX13" fmla="*/ 5591235 w 6208601"/>
              <a:gd name="connsiteY13" fmla="*/ 1201418 h 1626585"/>
              <a:gd name="connsiteX14" fmla="*/ 6208601 w 6208601"/>
              <a:gd name="connsiteY14" fmla="*/ 1550870 h 162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08601" h="1626585">
                <a:moveTo>
                  <a:pt x="0" y="1626585"/>
                </a:moveTo>
                <a:cubicBezTo>
                  <a:pt x="179094" y="1611539"/>
                  <a:pt x="358188" y="1596493"/>
                  <a:pt x="500881" y="1556694"/>
                </a:cubicBezTo>
                <a:cubicBezTo>
                  <a:pt x="643574" y="1516895"/>
                  <a:pt x="736762" y="1466419"/>
                  <a:pt x="856158" y="1387792"/>
                </a:cubicBezTo>
                <a:cubicBezTo>
                  <a:pt x="975554" y="1309165"/>
                  <a:pt x="1095921" y="1209184"/>
                  <a:pt x="1217258" y="1084934"/>
                </a:cubicBezTo>
                <a:cubicBezTo>
                  <a:pt x="1338596" y="960684"/>
                  <a:pt x="1469640" y="801489"/>
                  <a:pt x="1584183" y="642294"/>
                </a:cubicBezTo>
                <a:cubicBezTo>
                  <a:pt x="1698726" y="483099"/>
                  <a:pt x="1766674" y="235570"/>
                  <a:pt x="1904514" y="129764"/>
                </a:cubicBezTo>
                <a:cubicBezTo>
                  <a:pt x="2042354" y="23958"/>
                  <a:pt x="2230670" y="25899"/>
                  <a:pt x="2411220" y="7456"/>
                </a:cubicBezTo>
                <a:cubicBezTo>
                  <a:pt x="2591770" y="-10987"/>
                  <a:pt x="2821826" y="9397"/>
                  <a:pt x="2987816" y="19104"/>
                </a:cubicBezTo>
                <a:cubicBezTo>
                  <a:pt x="3153806" y="28811"/>
                  <a:pt x="3273202" y="32694"/>
                  <a:pt x="3407159" y="65698"/>
                </a:cubicBezTo>
                <a:cubicBezTo>
                  <a:pt x="3541116" y="98702"/>
                  <a:pt x="3664394" y="160826"/>
                  <a:pt x="3791556" y="217127"/>
                </a:cubicBezTo>
                <a:cubicBezTo>
                  <a:pt x="3918718" y="273428"/>
                  <a:pt x="4022584" y="328758"/>
                  <a:pt x="4170130" y="403502"/>
                </a:cubicBezTo>
                <a:cubicBezTo>
                  <a:pt x="4317677" y="478246"/>
                  <a:pt x="4518611" y="578228"/>
                  <a:pt x="4676835" y="665591"/>
                </a:cubicBezTo>
                <a:cubicBezTo>
                  <a:pt x="4835059" y="752954"/>
                  <a:pt x="5119475" y="927680"/>
                  <a:pt x="5119475" y="927680"/>
                </a:cubicBezTo>
                <a:lnTo>
                  <a:pt x="5591235" y="1201418"/>
                </a:lnTo>
                <a:lnTo>
                  <a:pt x="6208601" y="1550870"/>
                </a:lnTo>
              </a:path>
            </a:pathLst>
          </a:custGeom>
          <a:solidFill>
            <a:srgbClr val="28B5BA">
              <a:lumMod val="20000"/>
              <a:lumOff val="80000"/>
            </a:srgbClr>
          </a:solidFill>
          <a:ln w="28575" cap="flat" cmpd="sng" algn="ctr">
            <a:solidFill>
              <a:srgbClr val="28B5BA">
                <a:shade val="95000"/>
                <a:satMod val="105000"/>
              </a:srgbClr>
            </a:solidFill>
            <a:prstDash val="solid"/>
          </a:ln>
          <a:effectLst/>
        </p:spPr>
        <p:txBody>
          <a:bodyPr rtlCol="0" anchor="ctr"/>
          <a:lstStyle/>
          <a:p>
            <a:pPr marL="0" marR="0" lvl="0" indent="0" algn="ctr" defTabSz="3428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endParaRPr>
          </a:p>
        </p:txBody>
      </p:sp>
      <p:sp>
        <p:nvSpPr>
          <p:cNvPr id="21" name="Slide Number Placeholder 4">
            <a:extLst>
              <a:ext uri="{FF2B5EF4-FFF2-40B4-BE49-F238E27FC236}">
                <a16:creationId xmlns:a16="http://schemas.microsoft.com/office/drawing/2014/main" id="{366A052F-074C-47F6-8325-ADEA899AB1E9}"/>
              </a:ext>
            </a:extLst>
          </p:cNvPr>
          <p:cNvSpPr txBox="1">
            <a:spLocks/>
          </p:cNvSpPr>
          <p:nvPr/>
        </p:nvSpPr>
        <p:spPr>
          <a:xfrm>
            <a:off x="10277042" y="5758528"/>
            <a:ext cx="281212" cy="184315"/>
          </a:xfrm>
          <a:prstGeom prst="rect">
            <a:avLst/>
          </a:prstGeom>
        </p:spPr>
        <p:txBody>
          <a:bodyPr vert="horz" lIns="0" tIns="0" rIns="0" bIns="0" rtlCol="0" anchor="t" anchorCtr="0">
            <a:noAutofit/>
          </a:bodyPr>
          <a:lstStyle>
            <a:defPPr>
              <a:defRPr lang="en-US"/>
            </a:defPPr>
            <a:lvl1pPr marL="0" algn="r" defTabSz="342883" rtl="0" eaLnBrk="1" latinLnBrk="0" hangingPunct="1">
              <a:defRPr sz="900" b="0" kern="1200">
                <a:solidFill>
                  <a:schemeClr val="bg1">
                    <a:lumMod val="65000"/>
                  </a:schemeClr>
                </a:solidFill>
                <a:latin typeface="+mn-lt"/>
                <a:ea typeface="+mn-ea"/>
                <a:cs typeface="+mn-cs"/>
              </a:defRPr>
            </a:lvl1pPr>
            <a:lvl2pPr marL="342883" algn="l" defTabSz="342883" rtl="0" eaLnBrk="1" latinLnBrk="0" hangingPunct="1">
              <a:defRPr sz="1400" kern="1200">
                <a:solidFill>
                  <a:schemeClr val="tx1"/>
                </a:solidFill>
                <a:latin typeface="+mn-lt"/>
                <a:ea typeface="+mn-ea"/>
                <a:cs typeface="+mn-cs"/>
              </a:defRPr>
            </a:lvl2pPr>
            <a:lvl3pPr marL="685766" algn="l" defTabSz="342883" rtl="0" eaLnBrk="1" latinLnBrk="0" hangingPunct="1">
              <a:defRPr sz="1400" kern="1200">
                <a:solidFill>
                  <a:schemeClr val="tx1"/>
                </a:solidFill>
                <a:latin typeface="+mn-lt"/>
                <a:ea typeface="+mn-ea"/>
                <a:cs typeface="+mn-cs"/>
              </a:defRPr>
            </a:lvl3pPr>
            <a:lvl4pPr marL="1028649" algn="l" defTabSz="342883" rtl="0" eaLnBrk="1" latinLnBrk="0" hangingPunct="1">
              <a:defRPr sz="1400" kern="1200">
                <a:solidFill>
                  <a:schemeClr val="tx1"/>
                </a:solidFill>
                <a:latin typeface="+mn-lt"/>
                <a:ea typeface="+mn-ea"/>
                <a:cs typeface="+mn-cs"/>
              </a:defRPr>
            </a:lvl4pPr>
            <a:lvl5pPr marL="1371532" algn="l" defTabSz="342883" rtl="0" eaLnBrk="1" latinLnBrk="0" hangingPunct="1">
              <a:defRPr sz="1400" kern="1200">
                <a:solidFill>
                  <a:schemeClr val="tx1"/>
                </a:solidFill>
                <a:latin typeface="+mn-lt"/>
                <a:ea typeface="+mn-ea"/>
                <a:cs typeface="+mn-cs"/>
              </a:defRPr>
            </a:lvl5pPr>
            <a:lvl6pPr marL="1714414" algn="l" defTabSz="342883" rtl="0" eaLnBrk="1" latinLnBrk="0" hangingPunct="1">
              <a:defRPr sz="1400" kern="1200">
                <a:solidFill>
                  <a:schemeClr val="tx1"/>
                </a:solidFill>
                <a:latin typeface="+mn-lt"/>
                <a:ea typeface="+mn-ea"/>
                <a:cs typeface="+mn-cs"/>
              </a:defRPr>
            </a:lvl6pPr>
            <a:lvl7pPr marL="2057297" algn="l" defTabSz="342883" rtl="0" eaLnBrk="1" latinLnBrk="0" hangingPunct="1">
              <a:defRPr sz="1400" kern="1200">
                <a:solidFill>
                  <a:schemeClr val="tx1"/>
                </a:solidFill>
                <a:latin typeface="+mn-lt"/>
                <a:ea typeface="+mn-ea"/>
                <a:cs typeface="+mn-cs"/>
              </a:defRPr>
            </a:lvl7pPr>
            <a:lvl8pPr marL="2400180" algn="l" defTabSz="342883" rtl="0" eaLnBrk="1" latinLnBrk="0" hangingPunct="1">
              <a:defRPr sz="1400" kern="1200">
                <a:solidFill>
                  <a:schemeClr val="tx1"/>
                </a:solidFill>
                <a:latin typeface="+mn-lt"/>
                <a:ea typeface="+mn-ea"/>
                <a:cs typeface="+mn-cs"/>
              </a:defRPr>
            </a:lvl8pPr>
            <a:lvl9pPr marL="2743063" algn="l" defTabSz="342883" rtl="0" eaLnBrk="1" latinLnBrk="0" hangingPunct="1">
              <a:defRPr sz="1400" kern="1200">
                <a:solidFill>
                  <a:schemeClr val="tx1"/>
                </a:solidFill>
                <a:latin typeface="+mn-lt"/>
                <a:ea typeface="+mn-ea"/>
                <a:cs typeface="+mn-cs"/>
              </a:defRPr>
            </a:lvl9pPr>
          </a:lstStyle>
          <a:p>
            <a:fld id="{99E3F173-A174-4574-BCC1-51BA43FA9E0A}" type="slidenum">
              <a:rPr lang="en-US" smtClean="0">
                <a:solidFill>
                  <a:prstClr val="white">
                    <a:lumMod val="65000"/>
                  </a:prstClr>
                </a:solidFill>
                <a:latin typeface="Arial"/>
              </a:rPr>
              <a:pPr/>
              <a:t>29</a:t>
            </a:fld>
            <a:endParaRPr lang="en-US" dirty="0">
              <a:solidFill>
                <a:prstClr val="white">
                  <a:lumMod val="65000"/>
                </a:prstClr>
              </a:solidFill>
              <a:latin typeface="Arial"/>
            </a:endParaRPr>
          </a:p>
        </p:txBody>
      </p:sp>
      <p:cxnSp>
        <p:nvCxnSpPr>
          <p:cNvPr id="22" name="Straight Connector 21">
            <a:extLst>
              <a:ext uri="{FF2B5EF4-FFF2-40B4-BE49-F238E27FC236}">
                <a16:creationId xmlns:a16="http://schemas.microsoft.com/office/drawing/2014/main" id="{F5BBAF59-8026-4E9C-9BC9-0A24A28F817B}"/>
              </a:ext>
            </a:extLst>
          </p:cNvPr>
          <p:cNvCxnSpPr/>
          <p:nvPr/>
        </p:nvCxnSpPr>
        <p:spPr>
          <a:xfrm>
            <a:off x="1895931" y="1203821"/>
            <a:ext cx="0" cy="1939460"/>
          </a:xfrm>
          <a:prstGeom prst="line">
            <a:avLst/>
          </a:prstGeom>
          <a:noFill/>
          <a:ln w="9525" cap="flat" cmpd="sng" algn="ctr">
            <a:solidFill>
              <a:srgbClr val="1F3162">
                <a:shade val="95000"/>
                <a:satMod val="105000"/>
              </a:srgbClr>
            </a:solidFill>
            <a:prstDash val="solid"/>
          </a:ln>
          <a:effectLst/>
        </p:spPr>
      </p:cxnSp>
      <p:cxnSp>
        <p:nvCxnSpPr>
          <p:cNvPr id="23" name="Straight Arrow Connector 22">
            <a:extLst>
              <a:ext uri="{FF2B5EF4-FFF2-40B4-BE49-F238E27FC236}">
                <a16:creationId xmlns:a16="http://schemas.microsoft.com/office/drawing/2014/main" id="{6A918E2E-14C7-452B-9569-7D223FFD8841}"/>
              </a:ext>
            </a:extLst>
          </p:cNvPr>
          <p:cNvCxnSpPr>
            <a:cxnSpLocks/>
          </p:cNvCxnSpPr>
          <p:nvPr/>
        </p:nvCxnSpPr>
        <p:spPr>
          <a:xfrm flipV="1">
            <a:off x="1884285" y="3137457"/>
            <a:ext cx="8666415" cy="5827"/>
          </a:xfrm>
          <a:prstGeom prst="straightConnector1">
            <a:avLst/>
          </a:prstGeom>
          <a:noFill/>
          <a:ln w="9525" cap="flat" cmpd="sng" algn="ctr">
            <a:solidFill>
              <a:srgbClr val="1F3162">
                <a:shade val="95000"/>
                <a:satMod val="105000"/>
              </a:srgbClr>
            </a:solidFill>
            <a:prstDash val="solid"/>
            <a:tailEnd type="triangle"/>
          </a:ln>
          <a:effectLst/>
        </p:spPr>
      </p:cxnSp>
      <p:sp>
        <p:nvSpPr>
          <p:cNvPr id="24" name="Freeform: Shape 23">
            <a:extLst>
              <a:ext uri="{FF2B5EF4-FFF2-40B4-BE49-F238E27FC236}">
                <a16:creationId xmlns:a16="http://schemas.microsoft.com/office/drawing/2014/main" id="{7D05F2AA-F306-4647-9E3D-93C110AF780F}"/>
              </a:ext>
            </a:extLst>
          </p:cNvPr>
          <p:cNvSpPr/>
          <p:nvPr/>
        </p:nvSpPr>
        <p:spPr>
          <a:xfrm>
            <a:off x="1907579" y="1299562"/>
            <a:ext cx="1502644" cy="1843721"/>
          </a:xfrm>
          <a:custGeom>
            <a:avLst/>
            <a:gdLst>
              <a:gd name="connsiteX0" fmla="*/ 0 w 1217258"/>
              <a:gd name="connsiteY0" fmla="*/ 1832070 h 1832070"/>
              <a:gd name="connsiteX1" fmla="*/ 104835 w 1217258"/>
              <a:gd name="connsiteY1" fmla="*/ 1389431 h 1832070"/>
              <a:gd name="connsiteX2" fmla="*/ 168901 w 1217258"/>
              <a:gd name="connsiteY2" fmla="*/ 923495 h 1832070"/>
              <a:gd name="connsiteX3" fmla="*/ 215495 w 1217258"/>
              <a:gd name="connsiteY3" fmla="*/ 509976 h 1832070"/>
              <a:gd name="connsiteX4" fmla="*/ 256264 w 1217258"/>
              <a:gd name="connsiteY4" fmla="*/ 195469 h 1832070"/>
              <a:gd name="connsiteX5" fmla="*/ 314507 w 1217258"/>
              <a:gd name="connsiteY5" fmla="*/ 26567 h 1832070"/>
              <a:gd name="connsiteX6" fmla="*/ 384397 w 1217258"/>
              <a:gd name="connsiteY6" fmla="*/ 20743 h 1832070"/>
              <a:gd name="connsiteX7" fmla="*/ 436815 w 1217258"/>
              <a:gd name="connsiteY7" fmla="*/ 224590 h 1832070"/>
              <a:gd name="connsiteX8" fmla="*/ 471760 w 1217258"/>
              <a:gd name="connsiteY8" fmla="*/ 509976 h 1832070"/>
              <a:gd name="connsiteX9" fmla="*/ 524178 w 1217258"/>
              <a:gd name="connsiteY9" fmla="*/ 865253 h 1832070"/>
              <a:gd name="connsiteX10" fmla="*/ 582420 w 1217258"/>
              <a:gd name="connsiteY10" fmla="*/ 1214705 h 1832070"/>
              <a:gd name="connsiteX11" fmla="*/ 722201 w 1217258"/>
              <a:gd name="connsiteY11" fmla="*/ 1476794 h 1832070"/>
              <a:gd name="connsiteX12" fmla="*/ 856157 w 1217258"/>
              <a:gd name="connsiteY12" fmla="*/ 1610751 h 1832070"/>
              <a:gd name="connsiteX13" fmla="*/ 972642 w 1217258"/>
              <a:gd name="connsiteY13" fmla="*/ 1715586 h 1832070"/>
              <a:gd name="connsiteX14" fmla="*/ 1106598 w 1217258"/>
              <a:gd name="connsiteY14" fmla="*/ 1785477 h 1832070"/>
              <a:gd name="connsiteX15" fmla="*/ 1217258 w 1217258"/>
              <a:gd name="connsiteY15" fmla="*/ 1808774 h 183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7258" h="1832070">
                <a:moveTo>
                  <a:pt x="0" y="1832070"/>
                </a:moveTo>
                <a:cubicBezTo>
                  <a:pt x="38342" y="1686465"/>
                  <a:pt x="76685" y="1540860"/>
                  <a:pt x="104835" y="1389431"/>
                </a:cubicBezTo>
                <a:cubicBezTo>
                  <a:pt x="132985" y="1238002"/>
                  <a:pt x="150458" y="1070071"/>
                  <a:pt x="168901" y="923495"/>
                </a:cubicBezTo>
                <a:cubicBezTo>
                  <a:pt x="187344" y="776919"/>
                  <a:pt x="200935" y="631314"/>
                  <a:pt x="215495" y="509976"/>
                </a:cubicBezTo>
                <a:cubicBezTo>
                  <a:pt x="230055" y="388638"/>
                  <a:pt x="239762" y="276037"/>
                  <a:pt x="256264" y="195469"/>
                </a:cubicBezTo>
                <a:cubicBezTo>
                  <a:pt x="272766" y="114901"/>
                  <a:pt x="293152" y="55688"/>
                  <a:pt x="314507" y="26567"/>
                </a:cubicBezTo>
                <a:cubicBezTo>
                  <a:pt x="335863" y="-2554"/>
                  <a:pt x="364012" y="-12261"/>
                  <a:pt x="384397" y="20743"/>
                </a:cubicBezTo>
                <a:cubicBezTo>
                  <a:pt x="404782" y="53747"/>
                  <a:pt x="422254" y="143051"/>
                  <a:pt x="436815" y="224590"/>
                </a:cubicBezTo>
                <a:cubicBezTo>
                  <a:pt x="451376" y="306129"/>
                  <a:pt x="457200" y="403199"/>
                  <a:pt x="471760" y="509976"/>
                </a:cubicBezTo>
                <a:cubicBezTo>
                  <a:pt x="486320" y="616753"/>
                  <a:pt x="505735" y="747798"/>
                  <a:pt x="524178" y="865253"/>
                </a:cubicBezTo>
                <a:cubicBezTo>
                  <a:pt x="542621" y="982708"/>
                  <a:pt x="549416" y="1112781"/>
                  <a:pt x="582420" y="1214705"/>
                </a:cubicBezTo>
                <a:cubicBezTo>
                  <a:pt x="615424" y="1316628"/>
                  <a:pt x="676578" y="1410786"/>
                  <a:pt x="722201" y="1476794"/>
                </a:cubicBezTo>
                <a:cubicBezTo>
                  <a:pt x="767824" y="1542802"/>
                  <a:pt x="814417" y="1570952"/>
                  <a:pt x="856157" y="1610751"/>
                </a:cubicBezTo>
                <a:cubicBezTo>
                  <a:pt x="897897" y="1650550"/>
                  <a:pt x="930902" y="1686465"/>
                  <a:pt x="972642" y="1715586"/>
                </a:cubicBezTo>
                <a:cubicBezTo>
                  <a:pt x="1014382" y="1744707"/>
                  <a:pt x="1065829" y="1769946"/>
                  <a:pt x="1106598" y="1785477"/>
                </a:cubicBezTo>
                <a:cubicBezTo>
                  <a:pt x="1147367" y="1801008"/>
                  <a:pt x="1182312" y="1804891"/>
                  <a:pt x="1217258" y="1808774"/>
                </a:cubicBezTo>
              </a:path>
            </a:pathLst>
          </a:custGeom>
          <a:solidFill>
            <a:srgbClr val="86C440">
              <a:lumMod val="20000"/>
              <a:lumOff val="80000"/>
            </a:srgbClr>
          </a:solidFill>
          <a:ln w="28575" cap="flat" cmpd="sng" algn="ctr">
            <a:solidFill>
              <a:srgbClr val="86C440">
                <a:shade val="95000"/>
                <a:satMod val="105000"/>
              </a:srgbClr>
            </a:solidFill>
            <a:prstDash val="solid"/>
          </a:ln>
          <a:effectLst/>
        </p:spPr>
        <p:txBody>
          <a:bodyPr rtlCol="0" anchor="ctr"/>
          <a:lstStyle/>
          <a:p>
            <a:pPr marL="0" marR="0" lvl="0" indent="0" algn="ctr" defTabSz="3428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5D0B81FA-2291-490D-9335-C67214A3C034}"/>
              </a:ext>
            </a:extLst>
          </p:cNvPr>
          <p:cNvSpPr/>
          <p:nvPr/>
        </p:nvSpPr>
        <p:spPr>
          <a:xfrm>
            <a:off x="2216263" y="1382397"/>
            <a:ext cx="7064755" cy="1760884"/>
          </a:xfrm>
          <a:custGeom>
            <a:avLst/>
            <a:gdLst>
              <a:gd name="connsiteX0" fmla="*/ 0 w 7041463"/>
              <a:gd name="connsiteY0" fmla="*/ 1755060 h 1755060"/>
              <a:gd name="connsiteX1" fmla="*/ 203847 w 7041463"/>
              <a:gd name="connsiteY1" fmla="*/ 1673521 h 1755060"/>
              <a:gd name="connsiteX2" fmla="*/ 302859 w 7041463"/>
              <a:gd name="connsiteY2" fmla="*/ 1603630 h 1755060"/>
              <a:gd name="connsiteX3" fmla="*/ 425167 w 7041463"/>
              <a:gd name="connsiteY3" fmla="*/ 1452201 h 1755060"/>
              <a:gd name="connsiteX4" fmla="*/ 576597 w 7041463"/>
              <a:gd name="connsiteY4" fmla="*/ 962968 h 1755060"/>
              <a:gd name="connsiteX5" fmla="*/ 687256 w 7041463"/>
              <a:gd name="connsiteY5" fmla="*/ 555274 h 1755060"/>
              <a:gd name="connsiteX6" fmla="*/ 821213 w 7041463"/>
              <a:gd name="connsiteY6" fmla="*/ 316481 h 1755060"/>
              <a:gd name="connsiteX7" fmla="*/ 1083302 w 7041463"/>
              <a:gd name="connsiteY7" fmla="*/ 106810 h 1755060"/>
              <a:gd name="connsiteX8" fmla="*/ 1310446 w 7041463"/>
              <a:gd name="connsiteY8" fmla="*/ 13623 h 1755060"/>
              <a:gd name="connsiteX9" fmla="*/ 1735613 w 7041463"/>
              <a:gd name="connsiteY9" fmla="*/ 7798 h 1755060"/>
              <a:gd name="connsiteX10" fmla="*/ 1986054 w 7041463"/>
              <a:gd name="connsiteY10" fmla="*/ 83513 h 1755060"/>
              <a:gd name="connsiteX11" fmla="*/ 2277264 w 7041463"/>
              <a:gd name="connsiteY11" fmla="*/ 194173 h 1755060"/>
              <a:gd name="connsiteX12" fmla="*/ 2772321 w 7041463"/>
              <a:gd name="connsiteY12" fmla="*/ 491207 h 1755060"/>
              <a:gd name="connsiteX13" fmla="*/ 3337269 w 7041463"/>
              <a:gd name="connsiteY13" fmla="*/ 817363 h 1755060"/>
              <a:gd name="connsiteX14" fmla="*/ 3919690 w 7041463"/>
              <a:gd name="connsiteY14" fmla="*/ 1015386 h 1755060"/>
              <a:gd name="connsiteX15" fmla="*/ 4583649 w 7041463"/>
              <a:gd name="connsiteY15" fmla="*/ 1184288 h 1755060"/>
              <a:gd name="connsiteX16" fmla="*/ 5183542 w 7041463"/>
              <a:gd name="connsiteY16" fmla="*/ 1324069 h 1755060"/>
              <a:gd name="connsiteX17" fmla="*/ 5905743 w 7041463"/>
              <a:gd name="connsiteY17" fmla="*/ 1492970 h 1755060"/>
              <a:gd name="connsiteX18" fmla="*/ 7041463 w 7041463"/>
              <a:gd name="connsiteY18" fmla="*/ 1737587 h 1755060"/>
              <a:gd name="connsiteX19" fmla="*/ 7041463 w 7041463"/>
              <a:gd name="connsiteY19" fmla="*/ 1737587 h 175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41463" h="1755060">
                <a:moveTo>
                  <a:pt x="0" y="1755060"/>
                </a:moveTo>
                <a:cubicBezTo>
                  <a:pt x="76685" y="1726909"/>
                  <a:pt x="153371" y="1698759"/>
                  <a:pt x="203847" y="1673521"/>
                </a:cubicBezTo>
                <a:cubicBezTo>
                  <a:pt x="254323" y="1648283"/>
                  <a:pt x="265972" y="1640517"/>
                  <a:pt x="302859" y="1603630"/>
                </a:cubicBezTo>
                <a:cubicBezTo>
                  <a:pt x="339746" y="1566743"/>
                  <a:pt x="379544" y="1558978"/>
                  <a:pt x="425167" y="1452201"/>
                </a:cubicBezTo>
                <a:cubicBezTo>
                  <a:pt x="470790" y="1345424"/>
                  <a:pt x="532916" y="1112456"/>
                  <a:pt x="576597" y="962968"/>
                </a:cubicBezTo>
                <a:cubicBezTo>
                  <a:pt x="620279" y="813480"/>
                  <a:pt x="646487" y="663022"/>
                  <a:pt x="687256" y="555274"/>
                </a:cubicBezTo>
                <a:cubicBezTo>
                  <a:pt x="728025" y="447526"/>
                  <a:pt x="755205" y="391225"/>
                  <a:pt x="821213" y="316481"/>
                </a:cubicBezTo>
                <a:cubicBezTo>
                  <a:pt x="887221" y="241737"/>
                  <a:pt x="1001763" y="157286"/>
                  <a:pt x="1083302" y="106810"/>
                </a:cubicBezTo>
                <a:cubicBezTo>
                  <a:pt x="1164841" y="56334"/>
                  <a:pt x="1201727" y="30125"/>
                  <a:pt x="1310446" y="13623"/>
                </a:cubicBezTo>
                <a:cubicBezTo>
                  <a:pt x="1419165" y="-2879"/>
                  <a:pt x="1623012" y="-3850"/>
                  <a:pt x="1735613" y="7798"/>
                </a:cubicBezTo>
                <a:cubicBezTo>
                  <a:pt x="1848214" y="19446"/>
                  <a:pt x="1895779" y="52450"/>
                  <a:pt x="1986054" y="83513"/>
                </a:cubicBezTo>
                <a:cubicBezTo>
                  <a:pt x="2076329" y="114575"/>
                  <a:pt x="2146220" y="126224"/>
                  <a:pt x="2277264" y="194173"/>
                </a:cubicBezTo>
                <a:cubicBezTo>
                  <a:pt x="2408308" y="262122"/>
                  <a:pt x="2595653" y="387342"/>
                  <a:pt x="2772321" y="491207"/>
                </a:cubicBezTo>
                <a:cubicBezTo>
                  <a:pt x="2948989" y="595072"/>
                  <a:pt x="3146041" y="730000"/>
                  <a:pt x="3337269" y="817363"/>
                </a:cubicBezTo>
                <a:cubicBezTo>
                  <a:pt x="3528497" y="904726"/>
                  <a:pt x="3711960" y="954232"/>
                  <a:pt x="3919690" y="1015386"/>
                </a:cubicBezTo>
                <a:cubicBezTo>
                  <a:pt x="4127420" y="1076540"/>
                  <a:pt x="4373007" y="1132841"/>
                  <a:pt x="4583649" y="1184288"/>
                </a:cubicBezTo>
                <a:cubicBezTo>
                  <a:pt x="4794291" y="1235735"/>
                  <a:pt x="5183542" y="1324069"/>
                  <a:pt x="5183542" y="1324069"/>
                </a:cubicBezTo>
                <a:lnTo>
                  <a:pt x="5905743" y="1492970"/>
                </a:lnTo>
                <a:lnTo>
                  <a:pt x="7041463" y="1737587"/>
                </a:lnTo>
                <a:lnTo>
                  <a:pt x="7041463" y="1737587"/>
                </a:lnTo>
              </a:path>
            </a:pathLst>
          </a:custGeom>
          <a:solidFill>
            <a:srgbClr val="FF9900">
              <a:alpha val="43922"/>
            </a:srgbClr>
          </a:solidFill>
          <a:ln w="28575" cap="flat" cmpd="sng" algn="ctr">
            <a:solidFill>
              <a:srgbClr val="F69A20">
                <a:shade val="95000"/>
                <a:satMod val="105000"/>
              </a:srgbClr>
            </a:solidFill>
            <a:prstDash val="solid"/>
          </a:ln>
          <a:effectLst/>
        </p:spPr>
        <p:txBody>
          <a:bodyPr rtlCol="0" anchor="ctr"/>
          <a:lstStyle/>
          <a:p>
            <a:pPr marL="0" marR="0" lvl="0" indent="0" algn="ctr" defTabSz="3428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
        <p:nvSpPr>
          <p:cNvPr id="26" name="TextBox 25">
            <a:extLst>
              <a:ext uri="{FF2B5EF4-FFF2-40B4-BE49-F238E27FC236}">
                <a16:creationId xmlns:a16="http://schemas.microsoft.com/office/drawing/2014/main" id="{83048ADB-5E8B-4A84-BBEE-1CAB4911BE11}"/>
              </a:ext>
            </a:extLst>
          </p:cNvPr>
          <p:cNvSpPr txBox="1"/>
          <p:nvPr/>
        </p:nvSpPr>
        <p:spPr>
          <a:xfrm>
            <a:off x="2025751" y="2092470"/>
            <a:ext cx="621507" cy="830997"/>
          </a:xfrm>
          <a:prstGeom prst="rect">
            <a:avLst/>
          </a:prstGeom>
          <a:noFill/>
        </p:spPr>
        <p:txBody>
          <a:bodyPr wrap="square" rtlCol="0">
            <a:spAutoFit/>
          </a:bodyPr>
          <a:lstStyle/>
          <a:p>
            <a:pPr algn="ctr" defTabSz="342883"/>
            <a:r>
              <a:rPr lang="en-US" sz="1200" b="1" dirty="0">
                <a:solidFill>
                  <a:srgbClr val="80999A">
                    <a:lumMod val="50000"/>
                  </a:srgbClr>
                </a:solidFill>
                <a:latin typeface="Arial"/>
                <a:ea typeface="ＭＳ Ｐゴシック" pitchFamily="34" charset="-128"/>
              </a:rPr>
              <a:t>Early</a:t>
            </a:r>
          </a:p>
          <a:p>
            <a:pPr algn="ctr" defTabSz="342883"/>
            <a:endParaRPr lang="en-US" sz="1200" b="1" dirty="0">
              <a:solidFill>
                <a:srgbClr val="80999A">
                  <a:lumMod val="50000"/>
                </a:srgbClr>
              </a:solidFill>
              <a:latin typeface="Arial"/>
              <a:ea typeface="ＭＳ Ｐゴシック" pitchFamily="34" charset="-128"/>
            </a:endParaRPr>
          </a:p>
          <a:p>
            <a:pPr algn="ctr" defTabSz="342883"/>
            <a:r>
              <a:rPr lang="en-US" sz="1400" b="1" dirty="0">
                <a:solidFill>
                  <a:srgbClr val="80999A">
                    <a:lumMod val="50000"/>
                  </a:srgbClr>
                </a:solidFill>
                <a:latin typeface="Arial"/>
                <a:ea typeface="ＭＳ Ｐゴシック" pitchFamily="34" charset="-128"/>
              </a:rPr>
              <a:t>CRS</a:t>
            </a:r>
          </a:p>
          <a:p>
            <a:pPr algn="ctr" defTabSz="342883"/>
            <a:r>
              <a:rPr lang="en-US" sz="1000" i="1" dirty="0">
                <a:solidFill>
                  <a:srgbClr val="80999A">
                    <a:lumMod val="50000"/>
                  </a:srgbClr>
                </a:solidFill>
                <a:latin typeface="Arial"/>
                <a:ea typeface="ＭＳ Ｐゴシック" pitchFamily="34" charset="-128"/>
              </a:rPr>
              <a:t>(90%)</a:t>
            </a:r>
          </a:p>
        </p:txBody>
      </p:sp>
      <p:sp>
        <p:nvSpPr>
          <p:cNvPr id="27" name="TextBox 26">
            <a:extLst>
              <a:ext uri="{FF2B5EF4-FFF2-40B4-BE49-F238E27FC236}">
                <a16:creationId xmlns:a16="http://schemas.microsoft.com/office/drawing/2014/main" id="{3931F226-BC6B-4344-819D-F4B220534C2D}"/>
              </a:ext>
            </a:extLst>
          </p:cNvPr>
          <p:cNvSpPr txBox="1"/>
          <p:nvPr/>
        </p:nvSpPr>
        <p:spPr>
          <a:xfrm>
            <a:off x="3146061" y="2077367"/>
            <a:ext cx="2100865" cy="954107"/>
          </a:xfrm>
          <a:prstGeom prst="rect">
            <a:avLst/>
          </a:prstGeom>
          <a:noFill/>
        </p:spPr>
        <p:txBody>
          <a:bodyPr wrap="square" rtlCol="0">
            <a:spAutoFit/>
          </a:bodyPr>
          <a:lstStyle/>
          <a:p>
            <a:pPr defTabSz="342883"/>
            <a:r>
              <a:rPr lang="en-US" sz="1200" b="1" dirty="0">
                <a:latin typeface="Arial"/>
                <a:ea typeface="ＭＳ Ｐゴシック" pitchFamily="34" charset="-128"/>
              </a:rPr>
              <a:t>Mid Phase </a:t>
            </a:r>
          </a:p>
          <a:p>
            <a:pPr defTabSz="342883"/>
            <a:endParaRPr lang="en-US" sz="1200" b="1" dirty="0">
              <a:latin typeface="Arial"/>
              <a:ea typeface="ＭＳ Ｐゴシック" pitchFamily="34" charset="-128"/>
            </a:endParaRPr>
          </a:p>
          <a:p>
            <a:pPr defTabSz="342883"/>
            <a:r>
              <a:rPr lang="en-US" sz="1600" b="1" dirty="0">
                <a:latin typeface="Arial"/>
                <a:ea typeface="ＭＳ Ｐゴシック" pitchFamily="34" charset="-128"/>
              </a:rPr>
              <a:t>Interferon beta toxicity </a:t>
            </a:r>
            <a:r>
              <a:rPr lang="en-US" sz="1000" i="1" dirty="0">
                <a:latin typeface="Arial"/>
                <a:ea typeface="ＭＳ Ｐゴシック" pitchFamily="34" charset="-128"/>
              </a:rPr>
              <a:t>(2% cases)</a:t>
            </a:r>
            <a:endParaRPr lang="en-US" sz="1600" i="1" dirty="0">
              <a:latin typeface="Arial"/>
              <a:ea typeface="ＭＳ Ｐゴシック" pitchFamily="34" charset="-128"/>
            </a:endParaRPr>
          </a:p>
        </p:txBody>
      </p:sp>
      <p:sp>
        <p:nvSpPr>
          <p:cNvPr id="28" name="TextBox 27">
            <a:extLst>
              <a:ext uri="{FF2B5EF4-FFF2-40B4-BE49-F238E27FC236}">
                <a16:creationId xmlns:a16="http://schemas.microsoft.com/office/drawing/2014/main" id="{9667994C-F8C1-41A6-A554-2CE8812D02CD}"/>
              </a:ext>
            </a:extLst>
          </p:cNvPr>
          <p:cNvSpPr txBox="1"/>
          <p:nvPr/>
        </p:nvSpPr>
        <p:spPr>
          <a:xfrm>
            <a:off x="6381545" y="2092469"/>
            <a:ext cx="2292083" cy="954107"/>
          </a:xfrm>
          <a:prstGeom prst="rect">
            <a:avLst/>
          </a:prstGeom>
          <a:noFill/>
        </p:spPr>
        <p:txBody>
          <a:bodyPr wrap="square" rtlCol="0">
            <a:spAutoFit/>
          </a:bodyPr>
          <a:lstStyle/>
          <a:p>
            <a:pPr defTabSz="342883"/>
            <a:r>
              <a:rPr lang="en-US" sz="1200" b="1" dirty="0">
                <a:solidFill>
                  <a:prstClr val="black">
                    <a:lumMod val="75000"/>
                    <a:lumOff val="25000"/>
                  </a:prstClr>
                </a:solidFill>
                <a:latin typeface="Arial"/>
                <a:ea typeface="ＭＳ Ｐゴシック" pitchFamily="34" charset="-128"/>
              </a:rPr>
              <a:t>Late Phase</a:t>
            </a:r>
          </a:p>
          <a:p>
            <a:pPr defTabSz="342883"/>
            <a:endParaRPr lang="en-US" sz="1200" b="1" dirty="0">
              <a:solidFill>
                <a:prstClr val="black">
                  <a:lumMod val="75000"/>
                  <a:lumOff val="25000"/>
                </a:prstClr>
              </a:solidFill>
              <a:latin typeface="Arial"/>
              <a:ea typeface="ＭＳ Ｐゴシック" pitchFamily="34" charset="-128"/>
            </a:endParaRPr>
          </a:p>
          <a:p>
            <a:pPr defTabSz="342883"/>
            <a:r>
              <a:rPr lang="en-US" sz="1600" b="1" dirty="0">
                <a:solidFill>
                  <a:prstClr val="black">
                    <a:lumMod val="75000"/>
                    <a:lumOff val="25000"/>
                  </a:prstClr>
                </a:solidFill>
                <a:latin typeface="Arial"/>
                <a:ea typeface="ＭＳ Ｐゴシック" pitchFamily="34" charset="-128"/>
              </a:rPr>
              <a:t>Tumor Lysis Syndrome </a:t>
            </a:r>
            <a:r>
              <a:rPr lang="en-US" sz="1000" i="1" dirty="0">
                <a:solidFill>
                  <a:prstClr val="black">
                    <a:lumMod val="75000"/>
                    <a:lumOff val="25000"/>
                  </a:prstClr>
                </a:solidFill>
                <a:latin typeface="Arial"/>
                <a:ea typeface="ＭＳ Ｐゴシック" pitchFamily="34" charset="-128"/>
              </a:rPr>
              <a:t>(2% cases)</a:t>
            </a:r>
            <a:endParaRPr lang="en-US" sz="1600" i="1" dirty="0">
              <a:solidFill>
                <a:prstClr val="black">
                  <a:lumMod val="75000"/>
                  <a:lumOff val="25000"/>
                </a:prstClr>
              </a:solidFill>
              <a:latin typeface="Arial"/>
              <a:ea typeface="ＭＳ Ｐゴシック" pitchFamily="34" charset="-128"/>
            </a:endParaRPr>
          </a:p>
        </p:txBody>
      </p:sp>
      <p:sp>
        <p:nvSpPr>
          <p:cNvPr id="29" name="Rectangle 28">
            <a:extLst>
              <a:ext uri="{FF2B5EF4-FFF2-40B4-BE49-F238E27FC236}">
                <a16:creationId xmlns:a16="http://schemas.microsoft.com/office/drawing/2014/main" id="{BA156719-853D-4178-B054-FB2028C440AA}"/>
              </a:ext>
            </a:extLst>
          </p:cNvPr>
          <p:cNvSpPr/>
          <p:nvPr/>
        </p:nvSpPr>
        <p:spPr>
          <a:xfrm>
            <a:off x="9345613" y="6172200"/>
            <a:ext cx="1212641" cy="609600"/>
          </a:xfrm>
          <a:prstGeom prst="rect">
            <a:avLst/>
          </a:prstGeom>
          <a:solidFill>
            <a:sysClr val="window" lastClr="FFFFFF"/>
          </a:solidFill>
          <a:ln w="9525" cap="flat" cmpd="sng" algn="ctr">
            <a:no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en-US" sz="4267" b="1" i="0" u="none" strike="noStrike" kern="0" cap="none" spc="0" normalizeH="0" baseline="0" noProof="0">
              <a:ln>
                <a:noFill/>
              </a:ln>
              <a:solidFill>
                <a:prstClr val="white"/>
              </a:solidFill>
              <a:effectLst/>
              <a:uLnTx/>
              <a:uFillTx/>
              <a:latin typeface="Arial"/>
              <a:ea typeface="+mn-ea"/>
              <a:cs typeface="+mn-cs"/>
            </a:endParaRPr>
          </a:p>
        </p:txBody>
      </p:sp>
      <p:graphicFrame>
        <p:nvGraphicFramePr>
          <p:cNvPr id="30" name="Table 38">
            <a:extLst>
              <a:ext uri="{FF2B5EF4-FFF2-40B4-BE49-F238E27FC236}">
                <a16:creationId xmlns:a16="http://schemas.microsoft.com/office/drawing/2014/main" id="{7A2E7878-9813-4256-8D8B-CCB299B21E97}"/>
              </a:ext>
            </a:extLst>
          </p:cNvPr>
          <p:cNvGraphicFramePr>
            <a:graphicFrameLocks noGrp="1"/>
          </p:cNvGraphicFramePr>
          <p:nvPr/>
        </p:nvGraphicFramePr>
        <p:xfrm>
          <a:off x="1613339" y="3638104"/>
          <a:ext cx="8937357" cy="3167400"/>
        </p:xfrm>
        <a:graphic>
          <a:graphicData uri="http://schemas.openxmlformats.org/drawingml/2006/table">
            <a:tbl>
              <a:tblPr firstRow="1" bandRow="1"/>
              <a:tblGrid>
                <a:gridCol w="1110845">
                  <a:extLst>
                    <a:ext uri="{9D8B030D-6E8A-4147-A177-3AD203B41FA5}">
                      <a16:colId xmlns:a16="http://schemas.microsoft.com/office/drawing/2014/main" val="3303351502"/>
                    </a:ext>
                  </a:extLst>
                </a:gridCol>
                <a:gridCol w="2739209">
                  <a:extLst>
                    <a:ext uri="{9D8B030D-6E8A-4147-A177-3AD203B41FA5}">
                      <a16:colId xmlns:a16="http://schemas.microsoft.com/office/drawing/2014/main" val="4071885427"/>
                    </a:ext>
                  </a:extLst>
                </a:gridCol>
                <a:gridCol w="2645747">
                  <a:extLst>
                    <a:ext uri="{9D8B030D-6E8A-4147-A177-3AD203B41FA5}">
                      <a16:colId xmlns:a16="http://schemas.microsoft.com/office/drawing/2014/main" val="4225986010"/>
                    </a:ext>
                  </a:extLst>
                </a:gridCol>
                <a:gridCol w="2441556">
                  <a:extLst>
                    <a:ext uri="{9D8B030D-6E8A-4147-A177-3AD203B41FA5}">
                      <a16:colId xmlns:a16="http://schemas.microsoft.com/office/drawing/2014/main" val="3103805602"/>
                    </a:ext>
                  </a:extLst>
                </a:gridCol>
              </a:tblGrid>
              <a:tr h="274320">
                <a:tc>
                  <a:txBody>
                    <a:bodyPr/>
                    <a:lstStyle>
                      <a:lvl1pPr marL="0" algn="l" defTabSz="914126" rtl="0" eaLnBrk="1" latinLnBrk="0" hangingPunct="1">
                        <a:defRPr sz="1799" b="1" kern="1200">
                          <a:solidFill>
                            <a:schemeClr val="lt1"/>
                          </a:solidFill>
                          <a:latin typeface="Arial"/>
                        </a:defRPr>
                      </a:lvl1pPr>
                      <a:lvl2pPr marL="457063" algn="l" defTabSz="914126" rtl="0" eaLnBrk="1" latinLnBrk="0" hangingPunct="1">
                        <a:defRPr sz="1799" b="1" kern="1200">
                          <a:solidFill>
                            <a:schemeClr val="lt1"/>
                          </a:solidFill>
                          <a:latin typeface="Arial"/>
                        </a:defRPr>
                      </a:lvl2pPr>
                      <a:lvl3pPr marL="914126" algn="l" defTabSz="914126" rtl="0" eaLnBrk="1" latinLnBrk="0" hangingPunct="1">
                        <a:defRPr sz="1799" b="1" kern="1200">
                          <a:solidFill>
                            <a:schemeClr val="lt1"/>
                          </a:solidFill>
                          <a:latin typeface="Arial"/>
                        </a:defRPr>
                      </a:lvl3pPr>
                      <a:lvl4pPr marL="1371189" algn="l" defTabSz="914126" rtl="0" eaLnBrk="1" latinLnBrk="0" hangingPunct="1">
                        <a:defRPr sz="1799" b="1" kern="1200">
                          <a:solidFill>
                            <a:schemeClr val="lt1"/>
                          </a:solidFill>
                          <a:latin typeface="Arial"/>
                        </a:defRPr>
                      </a:lvl4pPr>
                      <a:lvl5pPr marL="1828251" algn="l" defTabSz="914126" rtl="0" eaLnBrk="1" latinLnBrk="0" hangingPunct="1">
                        <a:defRPr sz="1799" b="1" kern="1200">
                          <a:solidFill>
                            <a:schemeClr val="lt1"/>
                          </a:solidFill>
                          <a:latin typeface="Arial"/>
                        </a:defRPr>
                      </a:lvl5pPr>
                      <a:lvl6pPr marL="2285314" algn="l" defTabSz="914126" rtl="0" eaLnBrk="1" latinLnBrk="0" hangingPunct="1">
                        <a:defRPr sz="1799" b="1" kern="1200">
                          <a:solidFill>
                            <a:schemeClr val="lt1"/>
                          </a:solidFill>
                          <a:latin typeface="Arial"/>
                        </a:defRPr>
                      </a:lvl6pPr>
                      <a:lvl7pPr marL="2742377" algn="l" defTabSz="914126" rtl="0" eaLnBrk="1" latinLnBrk="0" hangingPunct="1">
                        <a:defRPr sz="1799" b="1" kern="1200">
                          <a:solidFill>
                            <a:schemeClr val="lt1"/>
                          </a:solidFill>
                          <a:latin typeface="Arial"/>
                        </a:defRPr>
                      </a:lvl7pPr>
                      <a:lvl8pPr marL="3199440" algn="l" defTabSz="914126" rtl="0" eaLnBrk="1" latinLnBrk="0" hangingPunct="1">
                        <a:defRPr sz="1799" b="1" kern="1200">
                          <a:solidFill>
                            <a:schemeClr val="lt1"/>
                          </a:solidFill>
                          <a:latin typeface="Arial"/>
                        </a:defRPr>
                      </a:lvl8pPr>
                      <a:lvl9pPr marL="3656503" algn="l" defTabSz="914126" rtl="0" eaLnBrk="1" latinLnBrk="0" hangingPunct="1">
                        <a:defRPr sz="1799" b="1" kern="1200">
                          <a:solidFill>
                            <a:schemeClr val="lt1"/>
                          </a:solidFill>
                          <a:latin typeface="Arial"/>
                        </a:defRPr>
                      </a:lvl9pPr>
                    </a:lstStyle>
                    <a:p>
                      <a:pPr algn="ctr"/>
                      <a:r>
                        <a:rPr lang="en-US" sz="1200" dirty="0"/>
                        <a:t>Syndrome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6C440"/>
                    </a:solidFill>
                  </a:tcPr>
                </a:tc>
                <a:tc>
                  <a:txBody>
                    <a:bodyPr/>
                    <a:lstStyle>
                      <a:lvl1pPr marL="0" algn="l" defTabSz="914126" rtl="0" eaLnBrk="1" latinLnBrk="0" hangingPunct="1">
                        <a:defRPr sz="1799" b="1" kern="1200">
                          <a:solidFill>
                            <a:schemeClr val="lt1"/>
                          </a:solidFill>
                          <a:latin typeface="Arial"/>
                        </a:defRPr>
                      </a:lvl1pPr>
                      <a:lvl2pPr marL="457063" algn="l" defTabSz="914126" rtl="0" eaLnBrk="1" latinLnBrk="0" hangingPunct="1">
                        <a:defRPr sz="1799" b="1" kern="1200">
                          <a:solidFill>
                            <a:schemeClr val="lt1"/>
                          </a:solidFill>
                          <a:latin typeface="Arial"/>
                        </a:defRPr>
                      </a:lvl2pPr>
                      <a:lvl3pPr marL="914126" algn="l" defTabSz="914126" rtl="0" eaLnBrk="1" latinLnBrk="0" hangingPunct="1">
                        <a:defRPr sz="1799" b="1" kern="1200">
                          <a:solidFill>
                            <a:schemeClr val="lt1"/>
                          </a:solidFill>
                          <a:latin typeface="Arial"/>
                        </a:defRPr>
                      </a:lvl3pPr>
                      <a:lvl4pPr marL="1371189" algn="l" defTabSz="914126" rtl="0" eaLnBrk="1" latinLnBrk="0" hangingPunct="1">
                        <a:defRPr sz="1799" b="1" kern="1200">
                          <a:solidFill>
                            <a:schemeClr val="lt1"/>
                          </a:solidFill>
                          <a:latin typeface="Arial"/>
                        </a:defRPr>
                      </a:lvl4pPr>
                      <a:lvl5pPr marL="1828251" algn="l" defTabSz="914126" rtl="0" eaLnBrk="1" latinLnBrk="0" hangingPunct="1">
                        <a:defRPr sz="1799" b="1" kern="1200">
                          <a:solidFill>
                            <a:schemeClr val="lt1"/>
                          </a:solidFill>
                          <a:latin typeface="Arial"/>
                        </a:defRPr>
                      </a:lvl5pPr>
                      <a:lvl6pPr marL="2285314" algn="l" defTabSz="914126" rtl="0" eaLnBrk="1" latinLnBrk="0" hangingPunct="1">
                        <a:defRPr sz="1799" b="1" kern="1200">
                          <a:solidFill>
                            <a:schemeClr val="lt1"/>
                          </a:solidFill>
                          <a:latin typeface="Arial"/>
                        </a:defRPr>
                      </a:lvl6pPr>
                      <a:lvl7pPr marL="2742377" algn="l" defTabSz="914126" rtl="0" eaLnBrk="1" latinLnBrk="0" hangingPunct="1">
                        <a:defRPr sz="1799" b="1" kern="1200">
                          <a:solidFill>
                            <a:schemeClr val="lt1"/>
                          </a:solidFill>
                          <a:latin typeface="Arial"/>
                        </a:defRPr>
                      </a:lvl7pPr>
                      <a:lvl8pPr marL="3199440" algn="l" defTabSz="914126" rtl="0" eaLnBrk="1" latinLnBrk="0" hangingPunct="1">
                        <a:defRPr sz="1799" b="1" kern="1200">
                          <a:solidFill>
                            <a:schemeClr val="lt1"/>
                          </a:solidFill>
                          <a:latin typeface="Arial"/>
                        </a:defRPr>
                      </a:lvl8pPr>
                      <a:lvl9pPr marL="3656503" algn="l" defTabSz="914126" rtl="0" eaLnBrk="1" latinLnBrk="0" hangingPunct="1">
                        <a:defRPr sz="1799" b="1" kern="1200">
                          <a:solidFill>
                            <a:schemeClr val="lt1"/>
                          </a:solidFill>
                          <a:latin typeface="Arial"/>
                        </a:defRPr>
                      </a:lvl9pPr>
                    </a:lstStyle>
                    <a:p>
                      <a:pPr algn="ctr"/>
                      <a:r>
                        <a:rPr lang="en-US" sz="1200" dirty="0"/>
                        <a:t>1. CRS with cytopenias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6C440"/>
                    </a:solidFill>
                  </a:tcPr>
                </a:tc>
                <a:tc>
                  <a:txBody>
                    <a:bodyPr/>
                    <a:lstStyle>
                      <a:lvl1pPr marL="0" algn="l" defTabSz="914126" rtl="0" eaLnBrk="1" latinLnBrk="0" hangingPunct="1">
                        <a:defRPr sz="1799" b="1" kern="1200">
                          <a:solidFill>
                            <a:schemeClr val="lt1"/>
                          </a:solidFill>
                          <a:latin typeface="Arial"/>
                        </a:defRPr>
                      </a:lvl1pPr>
                      <a:lvl2pPr marL="457063" algn="l" defTabSz="914126" rtl="0" eaLnBrk="1" latinLnBrk="0" hangingPunct="1">
                        <a:defRPr sz="1799" b="1" kern="1200">
                          <a:solidFill>
                            <a:schemeClr val="lt1"/>
                          </a:solidFill>
                          <a:latin typeface="Arial"/>
                        </a:defRPr>
                      </a:lvl2pPr>
                      <a:lvl3pPr marL="914126" algn="l" defTabSz="914126" rtl="0" eaLnBrk="1" latinLnBrk="0" hangingPunct="1">
                        <a:defRPr sz="1799" b="1" kern="1200">
                          <a:solidFill>
                            <a:schemeClr val="lt1"/>
                          </a:solidFill>
                          <a:latin typeface="Arial"/>
                        </a:defRPr>
                      </a:lvl3pPr>
                      <a:lvl4pPr marL="1371189" algn="l" defTabSz="914126" rtl="0" eaLnBrk="1" latinLnBrk="0" hangingPunct="1">
                        <a:defRPr sz="1799" b="1" kern="1200">
                          <a:solidFill>
                            <a:schemeClr val="lt1"/>
                          </a:solidFill>
                          <a:latin typeface="Arial"/>
                        </a:defRPr>
                      </a:lvl4pPr>
                      <a:lvl5pPr marL="1828251" algn="l" defTabSz="914126" rtl="0" eaLnBrk="1" latinLnBrk="0" hangingPunct="1">
                        <a:defRPr sz="1799" b="1" kern="1200">
                          <a:solidFill>
                            <a:schemeClr val="lt1"/>
                          </a:solidFill>
                          <a:latin typeface="Arial"/>
                        </a:defRPr>
                      </a:lvl5pPr>
                      <a:lvl6pPr marL="2285314" algn="l" defTabSz="914126" rtl="0" eaLnBrk="1" latinLnBrk="0" hangingPunct="1">
                        <a:defRPr sz="1799" b="1" kern="1200">
                          <a:solidFill>
                            <a:schemeClr val="lt1"/>
                          </a:solidFill>
                          <a:latin typeface="Arial"/>
                        </a:defRPr>
                      </a:lvl6pPr>
                      <a:lvl7pPr marL="2742377" algn="l" defTabSz="914126" rtl="0" eaLnBrk="1" latinLnBrk="0" hangingPunct="1">
                        <a:defRPr sz="1799" b="1" kern="1200">
                          <a:solidFill>
                            <a:schemeClr val="lt1"/>
                          </a:solidFill>
                          <a:latin typeface="Arial"/>
                        </a:defRPr>
                      </a:lvl7pPr>
                      <a:lvl8pPr marL="3199440" algn="l" defTabSz="914126" rtl="0" eaLnBrk="1" latinLnBrk="0" hangingPunct="1">
                        <a:defRPr sz="1799" b="1" kern="1200">
                          <a:solidFill>
                            <a:schemeClr val="lt1"/>
                          </a:solidFill>
                          <a:latin typeface="Arial"/>
                        </a:defRPr>
                      </a:lvl8pPr>
                      <a:lvl9pPr marL="3656503" algn="l" defTabSz="914126" rtl="0" eaLnBrk="1" latinLnBrk="0" hangingPunct="1">
                        <a:defRPr sz="1799" b="1" kern="1200">
                          <a:solidFill>
                            <a:schemeClr val="lt1"/>
                          </a:solidFill>
                          <a:latin typeface="Arial"/>
                        </a:defRPr>
                      </a:lvl9pPr>
                    </a:lstStyle>
                    <a:p>
                      <a:pPr algn="ctr"/>
                      <a:r>
                        <a:rPr lang="en-US" sz="1200" dirty="0"/>
                        <a:t>2. </a:t>
                      </a:r>
                      <a:r>
                        <a:rPr lang="en-US" sz="1200" dirty="0" err="1"/>
                        <a:t>IFN</a:t>
                      </a:r>
                      <a:r>
                        <a:rPr lang="en-US" sz="1200" dirty="0" err="1">
                          <a:latin typeface="Symbol" pitchFamily="2" charset="2"/>
                        </a:rPr>
                        <a:t>b</a:t>
                      </a:r>
                      <a:r>
                        <a:rPr lang="en-US" sz="1200" dirty="0"/>
                        <a:t> toxicity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69A20"/>
                    </a:solidFill>
                  </a:tcPr>
                </a:tc>
                <a:tc>
                  <a:txBody>
                    <a:bodyPr/>
                    <a:lstStyle>
                      <a:lvl1pPr marL="0" algn="l" defTabSz="914126" rtl="0" eaLnBrk="1" latinLnBrk="0" hangingPunct="1">
                        <a:defRPr sz="1799" b="1" kern="1200">
                          <a:solidFill>
                            <a:schemeClr val="lt1"/>
                          </a:solidFill>
                          <a:latin typeface="Arial"/>
                        </a:defRPr>
                      </a:lvl1pPr>
                      <a:lvl2pPr marL="457063" algn="l" defTabSz="914126" rtl="0" eaLnBrk="1" latinLnBrk="0" hangingPunct="1">
                        <a:defRPr sz="1799" b="1" kern="1200">
                          <a:solidFill>
                            <a:schemeClr val="lt1"/>
                          </a:solidFill>
                          <a:latin typeface="Arial"/>
                        </a:defRPr>
                      </a:lvl2pPr>
                      <a:lvl3pPr marL="914126" algn="l" defTabSz="914126" rtl="0" eaLnBrk="1" latinLnBrk="0" hangingPunct="1">
                        <a:defRPr sz="1799" b="1" kern="1200">
                          <a:solidFill>
                            <a:schemeClr val="lt1"/>
                          </a:solidFill>
                          <a:latin typeface="Arial"/>
                        </a:defRPr>
                      </a:lvl3pPr>
                      <a:lvl4pPr marL="1371189" algn="l" defTabSz="914126" rtl="0" eaLnBrk="1" latinLnBrk="0" hangingPunct="1">
                        <a:defRPr sz="1799" b="1" kern="1200">
                          <a:solidFill>
                            <a:schemeClr val="lt1"/>
                          </a:solidFill>
                          <a:latin typeface="Arial"/>
                        </a:defRPr>
                      </a:lvl4pPr>
                      <a:lvl5pPr marL="1828251" algn="l" defTabSz="914126" rtl="0" eaLnBrk="1" latinLnBrk="0" hangingPunct="1">
                        <a:defRPr sz="1799" b="1" kern="1200">
                          <a:solidFill>
                            <a:schemeClr val="lt1"/>
                          </a:solidFill>
                          <a:latin typeface="Arial"/>
                        </a:defRPr>
                      </a:lvl5pPr>
                      <a:lvl6pPr marL="2285314" algn="l" defTabSz="914126" rtl="0" eaLnBrk="1" latinLnBrk="0" hangingPunct="1">
                        <a:defRPr sz="1799" b="1" kern="1200">
                          <a:solidFill>
                            <a:schemeClr val="lt1"/>
                          </a:solidFill>
                          <a:latin typeface="Arial"/>
                        </a:defRPr>
                      </a:lvl6pPr>
                      <a:lvl7pPr marL="2742377" algn="l" defTabSz="914126" rtl="0" eaLnBrk="1" latinLnBrk="0" hangingPunct="1">
                        <a:defRPr sz="1799" b="1" kern="1200">
                          <a:solidFill>
                            <a:schemeClr val="lt1"/>
                          </a:solidFill>
                          <a:latin typeface="Arial"/>
                        </a:defRPr>
                      </a:lvl7pPr>
                      <a:lvl8pPr marL="3199440" algn="l" defTabSz="914126" rtl="0" eaLnBrk="1" latinLnBrk="0" hangingPunct="1">
                        <a:defRPr sz="1799" b="1" kern="1200">
                          <a:solidFill>
                            <a:schemeClr val="lt1"/>
                          </a:solidFill>
                          <a:latin typeface="Arial"/>
                        </a:defRPr>
                      </a:lvl8pPr>
                      <a:lvl9pPr marL="3656503" algn="l" defTabSz="914126" rtl="0" eaLnBrk="1" latinLnBrk="0" hangingPunct="1">
                        <a:defRPr sz="1799" b="1" kern="1200">
                          <a:solidFill>
                            <a:schemeClr val="lt1"/>
                          </a:solidFill>
                          <a:latin typeface="Arial"/>
                        </a:defRPr>
                      </a:lvl9pPr>
                    </a:lstStyle>
                    <a:p>
                      <a:pPr algn="ctr"/>
                      <a:r>
                        <a:rPr lang="en-US" sz="1200" dirty="0"/>
                        <a:t>3. Tumor lysis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8B5BA"/>
                    </a:solidFill>
                  </a:tcPr>
                </a:tc>
                <a:extLst>
                  <a:ext uri="{0D108BD9-81ED-4DB2-BD59-A6C34878D82A}">
                    <a16:rowId xmlns:a16="http://schemas.microsoft.com/office/drawing/2014/main" val="3349285392"/>
                  </a:ext>
                </a:extLst>
              </a:tr>
              <a:tr h="233680">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b="1" dirty="0"/>
                        <a:t>Timing</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4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Early, onset 4-8 hours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4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Intermediate, onset 24-120 hours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69A20">
                        <a:lumMod val="40000"/>
                        <a:lumOff val="6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Late, onset after 96 hours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8B5BA">
                        <a:lumMod val="40000"/>
                        <a:lumOff val="60000"/>
                      </a:srgbClr>
                    </a:solidFill>
                  </a:tcPr>
                </a:tc>
                <a:extLst>
                  <a:ext uri="{0D108BD9-81ED-4DB2-BD59-A6C34878D82A}">
                    <a16:rowId xmlns:a16="http://schemas.microsoft.com/office/drawing/2014/main" val="424733864"/>
                  </a:ext>
                </a:extLst>
              </a:tr>
              <a:tr h="375920">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b="1" dirty="0"/>
                        <a:t>Trigger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2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Virus infusion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2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High levels of </a:t>
                      </a:r>
                      <a:r>
                        <a:rPr lang="en-US" sz="900" dirty="0" err="1"/>
                        <a:t>IFN</a:t>
                      </a:r>
                      <a:r>
                        <a:rPr lang="en-US" sz="900" dirty="0" err="1">
                          <a:latin typeface="Symbol" pitchFamily="2" charset="2"/>
                        </a:rPr>
                        <a:t>b</a:t>
                      </a:r>
                      <a:r>
                        <a:rPr lang="en-US" sz="900" dirty="0"/>
                        <a:t> released from numerous virus infected tumor cells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69A20">
                        <a:lumMod val="40000"/>
                        <a:lumOff val="6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Synchronous death of numerous virus infected tumor cells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8B5BA">
                        <a:lumMod val="40000"/>
                        <a:lumOff val="60000"/>
                      </a:srgbClr>
                    </a:solidFill>
                  </a:tcPr>
                </a:tc>
                <a:extLst>
                  <a:ext uri="{0D108BD9-81ED-4DB2-BD59-A6C34878D82A}">
                    <a16:rowId xmlns:a16="http://schemas.microsoft.com/office/drawing/2014/main" val="3976986698"/>
                  </a:ext>
                </a:extLst>
              </a:tr>
              <a:tr h="445583">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b="1" dirty="0"/>
                        <a:t>Pathogenesis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4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Innate immune activation, cytokine release (IL6 peaks early, returns to baseline by 24 </a:t>
                      </a:r>
                      <a:r>
                        <a:rPr lang="en-US" sz="900" dirty="0" err="1"/>
                        <a:t>hrs</a:t>
                      </a:r>
                      <a:r>
                        <a:rPr lang="en-US" sz="900" dirty="0"/>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4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Hepatic sinusoidal endothelial damage, </a:t>
                      </a:r>
                      <a:r>
                        <a:rPr lang="en-US" sz="900" dirty="0" err="1"/>
                        <a:t>intrasinusoidal</a:t>
                      </a:r>
                      <a:r>
                        <a:rPr lang="en-US" sz="900" dirty="0"/>
                        <a:t> platelet clumping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69A20">
                        <a:lumMod val="40000"/>
                        <a:lumOff val="6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Release of K</a:t>
                      </a:r>
                      <a:r>
                        <a:rPr lang="en-US" sz="900" baseline="30000" dirty="0"/>
                        <a:t>+</a:t>
                      </a:r>
                      <a:r>
                        <a:rPr lang="en-US" sz="900" dirty="0"/>
                        <a:t>, PO4</a:t>
                      </a:r>
                      <a:r>
                        <a:rPr lang="en-US" sz="900" baseline="30000" dirty="0"/>
                        <a:t>-</a:t>
                      </a:r>
                      <a:r>
                        <a:rPr lang="en-US" sz="900" dirty="0"/>
                        <a:t>, nucleic acids causing arrhythmias, urate </a:t>
                      </a:r>
                      <a:r>
                        <a:rPr lang="en-US" sz="900" dirty="0" err="1"/>
                        <a:t>nephrophathy</a:t>
                      </a:r>
                      <a:endParaRPr lang="en-US" sz="9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8B5BA">
                        <a:lumMod val="40000"/>
                        <a:lumOff val="60000"/>
                      </a:srgbClr>
                    </a:solidFill>
                  </a:tcPr>
                </a:tc>
                <a:extLst>
                  <a:ext uri="{0D108BD9-81ED-4DB2-BD59-A6C34878D82A}">
                    <a16:rowId xmlns:a16="http://schemas.microsoft.com/office/drawing/2014/main" val="2905346311"/>
                  </a:ext>
                </a:extLst>
              </a:tr>
              <a:tr h="233680">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b="1" dirty="0"/>
                        <a:t>Frequency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2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~90%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2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69A20">
                        <a:lumMod val="40000"/>
                        <a:lumOff val="6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8B5BA">
                        <a:lumMod val="40000"/>
                        <a:lumOff val="60000"/>
                      </a:srgbClr>
                    </a:solidFill>
                  </a:tcPr>
                </a:tc>
                <a:extLst>
                  <a:ext uri="{0D108BD9-81ED-4DB2-BD59-A6C34878D82A}">
                    <a16:rowId xmlns:a16="http://schemas.microsoft.com/office/drawing/2014/main" val="1295149924"/>
                  </a:ext>
                </a:extLst>
              </a:tr>
              <a:tr h="375920">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b="1" dirty="0"/>
                        <a:t>Features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4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Fever, malaise, hypotension, hypoxia, AST ↑, PLT ↓, lymphopenia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4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Malaise, hypotension, confusion, AST↑↑,  PLT </a:t>
                      </a:r>
                      <a:r>
                        <a:rPr lang="en-US" sz="900" dirty="0"/>
                        <a:t>↓↓, liver failure</a:t>
                      </a:r>
                      <a:endParaRPr kumimoji="0" lang="en-US" sz="900" b="0" i="0" u="none" strike="noStrike" kern="1200" cap="none" spc="0" normalizeH="0" baseline="0" noProof="0" dirty="0">
                        <a:ln>
                          <a:noFill/>
                        </a:ln>
                        <a:solidFill>
                          <a:prstClr val="black"/>
                        </a:solidFill>
                        <a:effectLst/>
                        <a:uLnTx/>
                        <a:uFillTx/>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69A20">
                        <a:lumMod val="20000"/>
                        <a:lumOff val="8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K+ ↑, PO</a:t>
                      </a:r>
                      <a:r>
                        <a:rPr kumimoji="0" lang="en-US" sz="900" b="0" i="0" u="none" strike="noStrike" kern="1200" cap="none" spc="0" normalizeH="0" baseline="-25000" noProof="0" dirty="0">
                          <a:ln>
                            <a:noFill/>
                          </a:ln>
                          <a:solidFill>
                            <a:prstClr val="black"/>
                          </a:solidFill>
                          <a:effectLst/>
                          <a:uLnTx/>
                          <a:uFillTx/>
                          <a:latin typeface="+mn-lt"/>
                          <a:ea typeface="+mn-ea"/>
                          <a:cs typeface="+mn-cs"/>
                        </a:rPr>
                        <a:t>4</a:t>
                      </a:r>
                      <a:r>
                        <a:rPr kumimoji="0" lang="en-US" sz="900" b="0" i="0" u="none" strike="noStrike" kern="1200" cap="none" spc="0" normalizeH="0" baseline="30000" noProof="0" dirty="0">
                          <a:ln>
                            <a:noFill/>
                          </a:ln>
                          <a:solidFill>
                            <a:prstClr val="black"/>
                          </a:solidFill>
                          <a:effectLst/>
                          <a:uLnTx/>
                          <a:uFillTx/>
                          <a:latin typeface="+mn-lt"/>
                          <a:ea typeface="+mn-ea"/>
                          <a:cs typeface="+mn-cs"/>
                        </a:rPr>
                        <a:t>-</a:t>
                      </a:r>
                      <a:r>
                        <a:rPr kumimoji="0" lang="en-US" sz="900" b="0" i="0" u="none" strike="noStrike" kern="1200" cap="none" spc="0" normalizeH="0" baseline="0" noProof="0" dirty="0">
                          <a:ln>
                            <a:noFill/>
                          </a:ln>
                          <a:solidFill>
                            <a:prstClr val="black"/>
                          </a:solidFill>
                          <a:effectLst/>
                          <a:uLnTx/>
                          <a:uFillTx/>
                          <a:latin typeface="+mn-lt"/>
                          <a:ea typeface="+mn-ea"/>
                          <a:cs typeface="+mn-cs"/>
                        </a:rPr>
                        <a:t> ↑, Ca </a:t>
                      </a:r>
                      <a:r>
                        <a:rPr lang="en-US" sz="900" dirty="0"/>
                        <a:t>↓</a:t>
                      </a:r>
                      <a:r>
                        <a:rPr kumimoji="0" lang="en-US" sz="900" b="0" i="0" u="none" strike="noStrike" kern="1200" cap="none" spc="0" normalizeH="0" baseline="0" noProof="0" dirty="0">
                          <a:ln>
                            <a:noFill/>
                          </a:ln>
                          <a:solidFill>
                            <a:prstClr val="black"/>
                          </a:solidFill>
                          <a:effectLst/>
                          <a:uLnTx/>
                          <a:uFillTx/>
                          <a:latin typeface="+mn-lt"/>
                          <a:ea typeface="+mn-ea"/>
                          <a:cs typeface="+mn-cs"/>
                        </a:rPr>
                        <a:t>, LDH↑, urate↑, arrhythmias, renal failure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8B5BA">
                        <a:lumMod val="20000"/>
                        <a:lumOff val="80000"/>
                      </a:srgbClr>
                    </a:solidFill>
                  </a:tcPr>
                </a:tc>
                <a:extLst>
                  <a:ext uri="{0D108BD9-81ED-4DB2-BD59-A6C34878D82A}">
                    <a16:rowId xmlns:a16="http://schemas.microsoft.com/office/drawing/2014/main" val="1574905704"/>
                  </a:ext>
                </a:extLst>
              </a:tr>
              <a:tr h="567897">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b="1" dirty="0"/>
                        <a:t>Management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2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Prophylaxis, fluids, </a:t>
                      </a:r>
                    </a:p>
                    <a:p>
                      <a:r>
                        <a:rPr lang="en-US" sz="900" dirty="0"/>
                        <a:t>Pressors, O</a:t>
                      </a:r>
                      <a:r>
                        <a:rPr lang="en-US" sz="900" baseline="-25000" dirty="0"/>
                        <a:t>2</a:t>
                      </a:r>
                      <a:r>
                        <a:rPr lang="en-US" sz="900" dirty="0"/>
                        <a:t> if needed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2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FF0000"/>
                          </a:solidFill>
                          <a:effectLst/>
                          <a:uLnTx/>
                          <a:uFillTx/>
                          <a:latin typeface="+mn-lt"/>
                          <a:ea typeface="+mn-ea"/>
                          <a:cs typeface="+mn-cs"/>
                        </a:rPr>
                        <a:t>Ruxolitinib</a:t>
                      </a:r>
                      <a:r>
                        <a:rPr kumimoji="0" lang="en-US" sz="900" b="1" i="0" u="none" strike="noStrike" kern="1200" cap="none" spc="0" normalizeH="0" baseline="0" noProof="0" dirty="0">
                          <a:ln>
                            <a:noFill/>
                          </a:ln>
                          <a:solidFill>
                            <a:srgbClr val="FF0000"/>
                          </a:solidFill>
                          <a:effectLst/>
                          <a:uLnTx/>
                          <a:uFillTx/>
                          <a:latin typeface="+mn-lt"/>
                          <a:ea typeface="+mn-ea"/>
                          <a:cs typeface="+mn-cs"/>
                        </a:rPr>
                        <a:t> </a:t>
                      </a:r>
                      <a:r>
                        <a:rPr kumimoji="0" lang="en-US" sz="900" b="0" i="0" u="none" strike="noStrike" kern="1200" cap="none" spc="0" normalizeH="0" baseline="0" noProof="0" dirty="0">
                          <a:ln>
                            <a:noFill/>
                          </a:ln>
                          <a:solidFill>
                            <a:prstClr val="black"/>
                          </a:solidFill>
                          <a:effectLst/>
                          <a:uLnTx/>
                          <a:uFillTx/>
                          <a:latin typeface="+mn-lt"/>
                          <a:ea typeface="+mn-ea"/>
                          <a:cs typeface="+mn-cs"/>
                        </a:rPr>
                        <a:t>(Jakafi™) 15 mg BID, 7 days – blocks </a:t>
                      </a:r>
                      <a:r>
                        <a:rPr kumimoji="0" lang="en-US" sz="900" b="0" i="0" u="none" strike="noStrike" kern="1200" cap="none" spc="0" normalizeH="0" baseline="0" noProof="0" dirty="0" err="1">
                          <a:ln>
                            <a:noFill/>
                          </a:ln>
                          <a:solidFill>
                            <a:prstClr val="black"/>
                          </a:solidFill>
                          <a:effectLst/>
                          <a:uLnTx/>
                          <a:uFillTx/>
                          <a:latin typeface="+mn-lt"/>
                          <a:ea typeface="+mn-ea"/>
                          <a:cs typeface="+mn-cs"/>
                        </a:rPr>
                        <a:t>IFN</a:t>
                      </a:r>
                      <a:r>
                        <a:rPr kumimoji="0" lang="en-US" sz="900" b="0" i="0" u="none" strike="noStrike" kern="1200" cap="none" spc="0" normalizeH="0" baseline="0" noProof="0" dirty="0" err="1">
                          <a:ln>
                            <a:noFill/>
                          </a:ln>
                          <a:solidFill>
                            <a:prstClr val="black"/>
                          </a:solidFill>
                          <a:effectLst/>
                          <a:uLnTx/>
                          <a:uFillTx/>
                          <a:latin typeface="Symbol" pitchFamily="2" charset="2"/>
                          <a:ea typeface="+mn-ea"/>
                          <a:cs typeface="+mn-cs"/>
                        </a:rPr>
                        <a:t>b</a:t>
                      </a:r>
                      <a:r>
                        <a:rPr kumimoji="0" lang="en-US" sz="900" b="0" i="0" u="none" strike="noStrike" kern="1200" cap="none" spc="0" normalizeH="0" baseline="0" noProof="0" dirty="0">
                          <a:ln>
                            <a:noFill/>
                          </a:ln>
                          <a:solidFill>
                            <a:prstClr val="black"/>
                          </a:solidFill>
                          <a:effectLst/>
                          <a:uLnTx/>
                          <a:uFillTx/>
                          <a:latin typeface="+mn-lt"/>
                          <a:ea typeface="+mn-ea"/>
                          <a:cs typeface="+mn-cs"/>
                        </a:rPr>
                        <a:t> signaling, supportive care, fluids, inform </a:t>
                      </a:r>
                      <a:r>
                        <a:rPr kumimoji="0" lang="en-US" sz="900" b="0" i="0" u="none" strike="noStrike" kern="1200" cap="none" spc="0" normalizeH="0" baseline="0" noProof="0" dirty="0" err="1">
                          <a:ln>
                            <a:noFill/>
                          </a:ln>
                          <a:solidFill>
                            <a:prstClr val="black"/>
                          </a:solidFill>
                          <a:effectLst/>
                          <a:uLnTx/>
                          <a:uFillTx/>
                          <a:latin typeface="+mn-lt"/>
                          <a:ea typeface="+mn-ea"/>
                          <a:cs typeface="+mn-cs"/>
                        </a:rPr>
                        <a:t>Vyriad</a:t>
                      </a:r>
                      <a:r>
                        <a:rPr kumimoji="0" lang="en-US" sz="900" b="0" i="0" u="none" strike="noStrike" kern="1200" cap="none" spc="0" normalizeH="0" baseline="0" noProof="0" dirty="0">
                          <a:ln>
                            <a:noFill/>
                          </a:ln>
                          <a:solidFill>
                            <a:prstClr val="black"/>
                          </a:solidFill>
                          <a:effectLst/>
                          <a:uLnTx/>
                          <a:uFillTx/>
                          <a:latin typeface="+mn-lt"/>
                          <a:ea typeface="+mn-ea"/>
                          <a:cs typeface="+mn-cs"/>
                        </a:rPr>
                        <a:t> for expedited correlatives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69A20">
                        <a:lumMod val="40000"/>
                        <a:lumOff val="6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err="1"/>
                        <a:t>Rasburicase</a:t>
                      </a:r>
                      <a:r>
                        <a:rPr lang="en-US" sz="900" dirty="0"/>
                        <a:t>, fluids, correct hyperkalemia, renal dialysis if needed, </a:t>
                      </a:r>
                      <a:r>
                        <a:rPr kumimoji="0" lang="en-US" sz="900" b="0" i="0" u="none" strike="noStrike" kern="1200" cap="none" spc="0" normalizeH="0" baseline="0" noProof="0" dirty="0">
                          <a:ln>
                            <a:noFill/>
                          </a:ln>
                          <a:solidFill>
                            <a:prstClr val="black"/>
                          </a:solidFill>
                          <a:effectLst/>
                          <a:uLnTx/>
                          <a:uFillTx/>
                          <a:latin typeface="+mn-lt"/>
                          <a:ea typeface="+mn-ea"/>
                          <a:cs typeface="+mn-cs"/>
                        </a:rPr>
                        <a:t>inform </a:t>
                      </a:r>
                      <a:r>
                        <a:rPr kumimoji="0" lang="en-US" sz="900" b="0" i="0" u="none" strike="noStrike" kern="1200" cap="none" spc="0" normalizeH="0" baseline="0" noProof="0" dirty="0" err="1">
                          <a:ln>
                            <a:noFill/>
                          </a:ln>
                          <a:solidFill>
                            <a:prstClr val="black"/>
                          </a:solidFill>
                          <a:effectLst/>
                          <a:uLnTx/>
                          <a:uFillTx/>
                          <a:latin typeface="+mn-lt"/>
                          <a:ea typeface="+mn-ea"/>
                          <a:cs typeface="+mn-cs"/>
                        </a:rPr>
                        <a:t>Vyriad</a:t>
                      </a:r>
                      <a:r>
                        <a:rPr kumimoji="0" lang="en-US" sz="900" b="0" i="0" u="none" strike="noStrike" kern="1200" cap="none" spc="0" normalizeH="0" baseline="0" noProof="0" dirty="0">
                          <a:ln>
                            <a:noFill/>
                          </a:ln>
                          <a:solidFill>
                            <a:prstClr val="black"/>
                          </a:solidFill>
                          <a:effectLst/>
                          <a:uLnTx/>
                          <a:uFillTx/>
                          <a:latin typeface="+mn-lt"/>
                          <a:ea typeface="+mn-ea"/>
                          <a:cs typeface="+mn-cs"/>
                        </a:rPr>
                        <a:t> for expedited correlatives</a:t>
                      </a:r>
                      <a:endParaRPr lang="en-US" sz="9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8B5BA">
                        <a:lumMod val="40000"/>
                        <a:lumOff val="60000"/>
                      </a:srgbClr>
                    </a:solidFill>
                  </a:tcPr>
                </a:tc>
                <a:extLst>
                  <a:ext uri="{0D108BD9-81ED-4DB2-BD59-A6C34878D82A}">
                    <a16:rowId xmlns:a16="http://schemas.microsoft.com/office/drawing/2014/main" val="2458685181"/>
                  </a:ext>
                </a:extLst>
              </a:tr>
              <a:tr h="660400">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b="1" dirty="0"/>
                        <a:t>Resolution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4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Rapid resolution expected (by 24-36 hours)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6C440">
                        <a:tint val="4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Resolution expected. Monitor closely, escalate </a:t>
                      </a:r>
                      <a:r>
                        <a:rPr kumimoji="0" lang="en-US" sz="900" b="0" i="0" u="none" strike="noStrike" kern="1200" cap="none" spc="0" normalizeH="0" baseline="0" noProof="0" dirty="0" err="1">
                          <a:ln>
                            <a:noFill/>
                          </a:ln>
                          <a:solidFill>
                            <a:prstClr val="black"/>
                          </a:solidFill>
                          <a:effectLst/>
                          <a:uLnTx/>
                          <a:uFillTx/>
                          <a:latin typeface="+mn-lt"/>
                          <a:ea typeface="+mn-ea"/>
                          <a:cs typeface="+mn-cs"/>
                        </a:rPr>
                        <a:t>Ruxolitinib</a:t>
                      </a:r>
                      <a:r>
                        <a:rPr kumimoji="0" lang="en-US" sz="900" b="0" i="0" u="none" strike="noStrike" kern="1200" cap="none" spc="0" normalizeH="0" baseline="0" noProof="0" dirty="0">
                          <a:ln>
                            <a:noFill/>
                          </a:ln>
                          <a:solidFill>
                            <a:prstClr val="black"/>
                          </a:solidFill>
                          <a:effectLst/>
                          <a:uLnTx/>
                          <a:uFillTx/>
                          <a:latin typeface="+mn-lt"/>
                          <a:ea typeface="+mn-ea"/>
                          <a:cs typeface="+mn-cs"/>
                        </a:rPr>
                        <a:t> if needed (per algorithm), give maximal supportive care.  Liver damage is reversible.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69A20">
                        <a:lumMod val="40000"/>
                        <a:lumOff val="60000"/>
                      </a:srgbClr>
                    </a:solidFill>
                  </a:tcPr>
                </a:tc>
                <a:tc>
                  <a:txBody>
                    <a:bodyPr/>
                    <a:lstStyle>
                      <a:lvl1pPr marL="0" algn="l" defTabSz="914126" rtl="0" eaLnBrk="1" latinLnBrk="0" hangingPunct="1">
                        <a:defRPr sz="1799" kern="1200">
                          <a:solidFill>
                            <a:schemeClr val="dk1"/>
                          </a:solidFill>
                          <a:latin typeface="Arial"/>
                        </a:defRPr>
                      </a:lvl1pPr>
                      <a:lvl2pPr marL="457063" algn="l" defTabSz="914126" rtl="0" eaLnBrk="1" latinLnBrk="0" hangingPunct="1">
                        <a:defRPr sz="1799" kern="1200">
                          <a:solidFill>
                            <a:schemeClr val="dk1"/>
                          </a:solidFill>
                          <a:latin typeface="Arial"/>
                        </a:defRPr>
                      </a:lvl2pPr>
                      <a:lvl3pPr marL="914126" algn="l" defTabSz="914126" rtl="0" eaLnBrk="1" latinLnBrk="0" hangingPunct="1">
                        <a:defRPr sz="1799" kern="1200">
                          <a:solidFill>
                            <a:schemeClr val="dk1"/>
                          </a:solidFill>
                          <a:latin typeface="Arial"/>
                        </a:defRPr>
                      </a:lvl3pPr>
                      <a:lvl4pPr marL="1371189" algn="l" defTabSz="914126" rtl="0" eaLnBrk="1" latinLnBrk="0" hangingPunct="1">
                        <a:defRPr sz="1799" kern="1200">
                          <a:solidFill>
                            <a:schemeClr val="dk1"/>
                          </a:solidFill>
                          <a:latin typeface="Arial"/>
                        </a:defRPr>
                      </a:lvl4pPr>
                      <a:lvl5pPr marL="1828251" algn="l" defTabSz="914126" rtl="0" eaLnBrk="1" latinLnBrk="0" hangingPunct="1">
                        <a:defRPr sz="1799" kern="1200">
                          <a:solidFill>
                            <a:schemeClr val="dk1"/>
                          </a:solidFill>
                          <a:latin typeface="Arial"/>
                        </a:defRPr>
                      </a:lvl5pPr>
                      <a:lvl6pPr marL="2285314" algn="l" defTabSz="914126" rtl="0" eaLnBrk="1" latinLnBrk="0" hangingPunct="1">
                        <a:defRPr sz="1799" kern="1200">
                          <a:solidFill>
                            <a:schemeClr val="dk1"/>
                          </a:solidFill>
                          <a:latin typeface="Arial"/>
                        </a:defRPr>
                      </a:lvl6pPr>
                      <a:lvl7pPr marL="2742377" algn="l" defTabSz="914126" rtl="0" eaLnBrk="1" latinLnBrk="0" hangingPunct="1">
                        <a:defRPr sz="1799" kern="1200">
                          <a:solidFill>
                            <a:schemeClr val="dk1"/>
                          </a:solidFill>
                          <a:latin typeface="Arial"/>
                        </a:defRPr>
                      </a:lvl7pPr>
                      <a:lvl8pPr marL="3199440" algn="l" defTabSz="914126" rtl="0" eaLnBrk="1" latinLnBrk="0" hangingPunct="1">
                        <a:defRPr sz="1799" kern="1200">
                          <a:solidFill>
                            <a:schemeClr val="dk1"/>
                          </a:solidFill>
                          <a:latin typeface="Arial"/>
                        </a:defRPr>
                      </a:lvl8pPr>
                      <a:lvl9pPr marL="3656503" algn="l" defTabSz="914126" rtl="0" eaLnBrk="1" latinLnBrk="0" hangingPunct="1">
                        <a:defRPr sz="1799" kern="1200">
                          <a:solidFill>
                            <a:schemeClr val="dk1"/>
                          </a:solidFill>
                          <a:latin typeface="Arial"/>
                        </a:defRPr>
                      </a:lvl9pPr>
                    </a:lstStyle>
                    <a:p>
                      <a:r>
                        <a:rPr lang="en-US" sz="900" dirty="0"/>
                        <a:t>Resolution expected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8B5BA">
                        <a:lumMod val="40000"/>
                        <a:lumOff val="60000"/>
                      </a:srgbClr>
                    </a:solidFill>
                  </a:tcPr>
                </a:tc>
                <a:extLst>
                  <a:ext uri="{0D108BD9-81ED-4DB2-BD59-A6C34878D82A}">
                    <a16:rowId xmlns:a16="http://schemas.microsoft.com/office/drawing/2014/main" val="2600475096"/>
                  </a:ext>
                </a:extLst>
              </a:tr>
            </a:tbl>
          </a:graphicData>
        </a:graphic>
      </p:graphicFrame>
      <p:graphicFrame>
        <p:nvGraphicFramePr>
          <p:cNvPr id="31" name="Table 21">
            <a:extLst>
              <a:ext uri="{FF2B5EF4-FFF2-40B4-BE49-F238E27FC236}">
                <a16:creationId xmlns:a16="http://schemas.microsoft.com/office/drawing/2014/main" id="{701F1194-9C22-432E-9B81-62A34BE76D0F}"/>
              </a:ext>
            </a:extLst>
          </p:cNvPr>
          <p:cNvGraphicFramePr>
            <a:graphicFrameLocks noGrp="1"/>
          </p:cNvGraphicFramePr>
          <p:nvPr>
            <p:extLst>
              <p:ext uri="{D42A27DB-BD31-4B8C-83A1-F6EECF244321}">
                <p14:modId xmlns:p14="http://schemas.microsoft.com/office/powerpoint/2010/main" val="2787074702"/>
              </p:ext>
            </p:extLst>
          </p:nvPr>
        </p:nvGraphicFramePr>
        <p:xfrm>
          <a:off x="1895931" y="3150404"/>
          <a:ext cx="8654761" cy="259080"/>
        </p:xfrm>
        <a:graphic>
          <a:graphicData uri="http://schemas.openxmlformats.org/drawingml/2006/table">
            <a:tbl>
              <a:tblPr firstRow="1" bandRow="1"/>
              <a:tblGrid>
                <a:gridCol w="699551">
                  <a:extLst>
                    <a:ext uri="{9D8B030D-6E8A-4147-A177-3AD203B41FA5}">
                      <a16:colId xmlns:a16="http://schemas.microsoft.com/office/drawing/2014/main" val="2012868633"/>
                    </a:ext>
                  </a:extLst>
                </a:gridCol>
                <a:gridCol w="742910">
                  <a:extLst>
                    <a:ext uri="{9D8B030D-6E8A-4147-A177-3AD203B41FA5}">
                      <a16:colId xmlns:a16="http://schemas.microsoft.com/office/drawing/2014/main" val="2659748630"/>
                    </a:ext>
                  </a:extLst>
                </a:gridCol>
                <a:gridCol w="721230">
                  <a:extLst>
                    <a:ext uri="{9D8B030D-6E8A-4147-A177-3AD203B41FA5}">
                      <a16:colId xmlns:a16="http://schemas.microsoft.com/office/drawing/2014/main" val="4185738018"/>
                    </a:ext>
                  </a:extLst>
                </a:gridCol>
                <a:gridCol w="721230">
                  <a:extLst>
                    <a:ext uri="{9D8B030D-6E8A-4147-A177-3AD203B41FA5}">
                      <a16:colId xmlns:a16="http://schemas.microsoft.com/office/drawing/2014/main" val="3797740815"/>
                    </a:ext>
                  </a:extLst>
                </a:gridCol>
                <a:gridCol w="721230">
                  <a:extLst>
                    <a:ext uri="{9D8B030D-6E8A-4147-A177-3AD203B41FA5}">
                      <a16:colId xmlns:a16="http://schemas.microsoft.com/office/drawing/2014/main" val="3451017470"/>
                    </a:ext>
                  </a:extLst>
                </a:gridCol>
                <a:gridCol w="721230">
                  <a:extLst>
                    <a:ext uri="{9D8B030D-6E8A-4147-A177-3AD203B41FA5}">
                      <a16:colId xmlns:a16="http://schemas.microsoft.com/office/drawing/2014/main" val="122428482"/>
                    </a:ext>
                  </a:extLst>
                </a:gridCol>
                <a:gridCol w="721230">
                  <a:extLst>
                    <a:ext uri="{9D8B030D-6E8A-4147-A177-3AD203B41FA5}">
                      <a16:colId xmlns:a16="http://schemas.microsoft.com/office/drawing/2014/main" val="3724516405"/>
                    </a:ext>
                  </a:extLst>
                </a:gridCol>
                <a:gridCol w="721230">
                  <a:extLst>
                    <a:ext uri="{9D8B030D-6E8A-4147-A177-3AD203B41FA5}">
                      <a16:colId xmlns:a16="http://schemas.microsoft.com/office/drawing/2014/main" val="426937110"/>
                    </a:ext>
                  </a:extLst>
                </a:gridCol>
                <a:gridCol w="721230">
                  <a:extLst>
                    <a:ext uri="{9D8B030D-6E8A-4147-A177-3AD203B41FA5}">
                      <a16:colId xmlns:a16="http://schemas.microsoft.com/office/drawing/2014/main" val="3105027043"/>
                    </a:ext>
                  </a:extLst>
                </a:gridCol>
                <a:gridCol w="721230">
                  <a:extLst>
                    <a:ext uri="{9D8B030D-6E8A-4147-A177-3AD203B41FA5}">
                      <a16:colId xmlns:a16="http://schemas.microsoft.com/office/drawing/2014/main" val="1218952619"/>
                    </a:ext>
                  </a:extLst>
                </a:gridCol>
                <a:gridCol w="721230">
                  <a:extLst>
                    <a:ext uri="{9D8B030D-6E8A-4147-A177-3AD203B41FA5}">
                      <a16:colId xmlns:a16="http://schemas.microsoft.com/office/drawing/2014/main" val="174214088"/>
                    </a:ext>
                  </a:extLst>
                </a:gridCol>
                <a:gridCol w="721230">
                  <a:extLst>
                    <a:ext uri="{9D8B030D-6E8A-4147-A177-3AD203B41FA5}">
                      <a16:colId xmlns:a16="http://schemas.microsoft.com/office/drawing/2014/main" val="324161186"/>
                    </a:ext>
                  </a:extLst>
                </a:gridCol>
              </a:tblGrid>
              <a:tr h="254000">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D1</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D2</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D3</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D4</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D5</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D6</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D7</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D8</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D9</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D10</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D11</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a:defRPr>
                      </a:lvl1pPr>
                      <a:lvl2pPr marL="457063" algn="l" defTabSz="914126" rtl="0" eaLnBrk="1" latinLnBrk="0" hangingPunct="1">
                        <a:defRPr sz="1799" kern="1200">
                          <a:solidFill>
                            <a:schemeClr val="tx1"/>
                          </a:solidFill>
                          <a:latin typeface="Arial"/>
                        </a:defRPr>
                      </a:lvl2pPr>
                      <a:lvl3pPr marL="914126" algn="l" defTabSz="914126" rtl="0" eaLnBrk="1" latinLnBrk="0" hangingPunct="1">
                        <a:defRPr sz="1799" kern="1200">
                          <a:solidFill>
                            <a:schemeClr val="tx1"/>
                          </a:solidFill>
                          <a:latin typeface="Arial"/>
                        </a:defRPr>
                      </a:lvl3pPr>
                      <a:lvl4pPr marL="1371189" algn="l" defTabSz="914126" rtl="0" eaLnBrk="1" latinLnBrk="0" hangingPunct="1">
                        <a:defRPr sz="1799" kern="1200">
                          <a:solidFill>
                            <a:schemeClr val="tx1"/>
                          </a:solidFill>
                          <a:latin typeface="Arial"/>
                        </a:defRPr>
                      </a:lvl4pPr>
                      <a:lvl5pPr marL="1828251" algn="l" defTabSz="914126" rtl="0" eaLnBrk="1" latinLnBrk="0" hangingPunct="1">
                        <a:defRPr sz="1799" kern="1200">
                          <a:solidFill>
                            <a:schemeClr val="tx1"/>
                          </a:solidFill>
                          <a:latin typeface="Arial"/>
                        </a:defRPr>
                      </a:lvl5pPr>
                      <a:lvl6pPr marL="2285314" algn="l" defTabSz="914126" rtl="0" eaLnBrk="1" latinLnBrk="0" hangingPunct="1">
                        <a:defRPr sz="1799" kern="1200">
                          <a:solidFill>
                            <a:schemeClr val="tx1"/>
                          </a:solidFill>
                          <a:latin typeface="Arial"/>
                        </a:defRPr>
                      </a:lvl6pPr>
                      <a:lvl7pPr marL="2742377" algn="l" defTabSz="914126" rtl="0" eaLnBrk="1" latinLnBrk="0" hangingPunct="1">
                        <a:defRPr sz="1799" kern="1200">
                          <a:solidFill>
                            <a:schemeClr val="tx1"/>
                          </a:solidFill>
                          <a:latin typeface="Arial"/>
                        </a:defRPr>
                      </a:lvl7pPr>
                      <a:lvl8pPr marL="3199440" algn="l" defTabSz="914126" rtl="0" eaLnBrk="1" latinLnBrk="0" hangingPunct="1">
                        <a:defRPr sz="1799" kern="1200">
                          <a:solidFill>
                            <a:schemeClr val="tx1"/>
                          </a:solidFill>
                          <a:latin typeface="Arial"/>
                        </a:defRPr>
                      </a:lvl8pPr>
                      <a:lvl9pPr marL="3656503" algn="l" defTabSz="914126" rtl="0" eaLnBrk="1" latinLnBrk="0" hangingPunct="1">
                        <a:defRPr sz="1799" kern="1200">
                          <a:solidFill>
                            <a:schemeClr val="tx1"/>
                          </a:solidFill>
                          <a:latin typeface="Arial"/>
                        </a:defRPr>
                      </a:lvl9pPr>
                    </a:lstStyle>
                    <a:p>
                      <a:pPr algn="ctr"/>
                      <a:r>
                        <a:rPr lang="en-US" sz="1100" b="1" dirty="0"/>
                        <a:t>D12</a:t>
                      </a:r>
                    </a:p>
                  </a:txBody>
                  <a:tcPr>
                    <a:lnL w="9525" cap="flat" cmpd="sng" algn="ctr">
                      <a:solidFill>
                        <a:sysClr val="window" lastClr="FFFFFF">
                          <a:lumMod val="85000"/>
                        </a:sysClr>
                      </a:solidFill>
                      <a:prstDash val="solid"/>
                      <a:round/>
                      <a:headEnd type="none" w="med" len="med"/>
                      <a:tailEnd type="none" w="med" len="med"/>
                    </a:lnL>
                    <a:lnR w="9525" cap="flat" cmpd="sng" algn="ctr">
                      <a:solidFill>
                        <a:sysClr val="window" lastClr="FFFFFF">
                          <a:lumMod val="85000"/>
                        </a:sysClr>
                      </a:solidFill>
                      <a:prstDash val="solid"/>
                      <a:round/>
                      <a:headEnd type="none" w="med" len="med"/>
                      <a:tailEnd type="none" w="med" len="med"/>
                    </a:lnR>
                    <a:lnT w="9525" cap="flat" cmpd="sng" algn="ctr">
                      <a:solidFill>
                        <a:sysClr val="window" lastClr="FFFFFF">
                          <a:lumMod val="85000"/>
                        </a:sysClr>
                      </a:solidFill>
                      <a:prstDash val="solid"/>
                      <a:round/>
                      <a:headEnd type="none" w="med" len="med"/>
                      <a:tailEnd type="none" w="med" len="med"/>
                    </a:lnT>
                    <a:lnB w="952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5826406"/>
                  </a:ext>
                </a:extLst>
              </a:tr>
            </a:tbl>
          </a:graphicData>
        </a:graphic>
      </p:graphicFrame>
    </p:spTree>
    <p:extLst>
      <p:ext uri="{BB962C8B-B14F-4D97-AF65-F5344CB8AC3E}">
        <p14:creationId xmlns:p14="http://schemas.microsoft.com/office/powerpoint/2010/main" val="3080723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DB61B6-9DEF-44B0-83DA-E827A9E1A37D}"/>
              </a:ext>
            </a:extLst>
          </p:cNvPr>
          <p:cNvGrpSpPr/>
          <p:nvPr/>
        </p:nvGrpSpPr>
        <p:grpSpPr>
          <a:xfrm>
            <a:off x="422932" y="1251985"/>
            <a:ext cx="2291515" cy="2284482"/>
            <a:chOff x="1082573" y="1967498"/>
            <a:chExt cx="2669232" cy="2668504"/>
          </a:xfrm>
        </p:grpSpPr>
        <p:pic>
          <p:nvPicPr>
            <p:cNvPr id="19" name="Picture 18">
              <a:extLst>
                <a:ext uri="{FF2B5EF4-FFF2-40B4-BE49-F238E27FC236}">
                  <a16:creationId xmlns:a16="http://schemas.microsoft.com/office/drawing/2014/main" id="{91E5AC96-4FEF-43C3-98F8-AE919823E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65" t="1155" r="22665" b="1155"/>
            <a:stretch/>
          </p:blipFill>
          <p:spPr>
            <a:xfrm>
              <a:off x="1120723" y="2147284"/>
              <a:ext cx="2443662" cy="2457476"/>
            </a:xfrm>
            <a:prstGeom prst="ellipse">
              <a:avLst/>
            </a:prstGeom>
          </p:spPr>
        </p:pic>
        <p:sp>
          <p:nvSpPr>
            <p:cNvPr id="20" name="Oval 19">
              <a:extLst>
                <a:ext uri="{FF2B5EF4-FFF2-40B4-BE49-F238E27FC236}">
                  <a16:creationId xmlns:a16="http://schemas.microsoft.com/office/drawing/2014/main" id="{10E1A874-9DA2-42E8-8089-18948CD91287}"/>
                </a:ext>
              </a:extLst>
            </p:cNvPr>
            <p:cNvSpPr/>
            <p:nvPr/>
          </p:nvSpPr>
          <p:spPr>
            <a:xfrm flipH="1">
              <a:off x="1082573" y="2116042"/>
              <a:ext cx="2514467" cy="2517562"/>
            </a:xfrm>
            <a:prstGeom prst="ellipse">
              <a:avLst/>
            </a:prstGeom>
            <a:gradFill flip="none" rotWithShape="1">
              <a:gsLst>
                <a:gs pos="64000">
                  <a:schemeClr val="bg1">
                    <a:alpha val="0"/>
                  </a:schemeClr>
                </a:gs>
                <a:gs pos="100000">
                  <a:schemeClr val="bg1"/>
                </a:gs>
              </a:gsLst>
              <a:lin ang="13200000" scaled="0"/>
              <a:tileRect/>
            </a:gradFill>
            <a:ln w="136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075">
                <a:defRPr/>
              </a:pPr>
              <a:endParaRPr lang="en-US" sz="1866">
                <a:solidFill>
                  <a:prstClr val="black"/>
                </a:solidFill>
                <a:latin typeface="Arial"/>
              </a:endParaRPr>
            </a:p>
          </p:txBody>
        </p:sp>
        <p:sp>
          <p:nvSpPr>
            <p:cNvPr id="21" name="Arc 20">
              <a:extLst>
                <a:ext uri="{FF2B5EF4-FFF2-40B4-BE49-F238E27FC236}">
                  <a16:creationId xmlns:a16="http://schemas.microsoft.com/office/drawing/2014/main" id="{20E3E21D-F2CF-45E7-8DB7-075D86322008}"/>
                </a:ext>
              </a:extLst>
            </p:cNvPr>
            <p:cNvSpPr/>
            <p:nvPr/>
          </p:nvSpPr>
          <p:spPr>
            <a:xfrm flipH="1">
              <a:off x="1082574" y="2116042"/>
              <a:ext cx="2519960" cy="2519960"/>
            </a:xfrm>
            <a:prstGeom prst="arc">
              <a:avLst>
                <a:gd name="adj1" fmla="val 16200000"/>
                <a:gd name="adj2" fmla="val 11383260"/>
              </a:avLst>
            </a:prstGeom>
            <a:ln w="136525" cap="rnd">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075">
                <a:defRPr/>
              </a:pPr>
              <a:endParaRPr lang="en-US" sz="1866">
                <a:solidFill>
                  <a:prstClr val="black"/>
                </a:solidFill>
                <a:latin typeface="Arial"/>
              </a:endParaRPr>
            </a:p>
          </p:txBody>
        </p:sp>
        <p:sp>
          <p:nvSpPr>
            <p:cNvPr id="22" name="Arc 21">
              <a:extLst>
                <a:ext uri="{FF2B5EF4-FFF2-40B4-BE49-F238E27FC236}">
                  <a16:creationId xmlns:a16="http://schemas.microsoft.com/office/drawing/2014/main" id="{2D0ADA46-12A8-43E1-991B-A0C4EA2F1A65}"/>
                </a:ext>
              </a:extLst>
            </p:cNvPr>
            <p:cNvSpPr/>
            <p:nvPr/>
          </p:nvSpPr>
          <p:spPr>
            <a:xfrm flipH="1">
              <a:off x="1231845" y="1967498"/>
              <a:ext cx="2519960" cy="2519960"/>
            </a:xfrm>
            <a:prstGeom prst="arc">
              <a:avLst>
                <a:gd name="adj1" fmla="val 11183699"/>
                <a:gd name="adj2" fmla="val 16381500"/>
              </a:avLst>
            </a:prstGeom>
            <a:ln w="136525" cap="rnd">
              <a:solidFill>
                <a:schemeClr val="accent3"/>
              </a:solidFill>
            </a:ln>
            <a:effectLst>
              <a:outerShdw blurRad="101600" dist="127000" dir="2400000" algn="tl" rotWithShape="0">
                <a:prstClr val="black">
                  <a:alpha val="43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075">
                <a:defRPr/>
              </a:pPr>
              <a:endParaRPr lang="en-US" sz="1866">
                <a:solidFill>
                  <a:prstClr val="black"/>
                </a:solidFill>
                <a:latin typeface="Arial"/>
              </a:endParaRPr>
            </a:p>
          </p:txBody>
        </p:sp>
      </p:grpSp>
      <p:sp>
        <p:nvSpPr>
          <p:cNvPr id="23" name="TextBox 22">
            <a:extLst>
              <a:ext uri="{FF2B5EF4-FFF2-40B4-BE49-F238E27FC236}">
                <a16:creationId xmlns:a16="http://schemas.microsoft.com/office/drawing/2014/main" id="{DCDBE873-522E-4AB9-B036-BDE000004705}"/>
              </a:ext>
            </a:extLst>
          </p:cNvPr>
          <p:cNvSpPr txBox="1"/>
          <p:nvPr/>
        </p:nvSpPr>
        <p:spPr>
          <a:xfrm>
            <a:off x="195231" y="6356171"/>
            <a:ext cx="3219151" cy="461665"/>
          </a:xfrm>
          <a:prstGeom prst="rect">
            <a:avLst/>
          </a:prstGeom>
          <a:noFill/>
        </p:spPr>
        <p:txBody>
          <a:bodyPr wrap="none" rtlCol="0">
            <a:spAutoFit/>
          </a:bodyPr>
          <a:lstStyle/>
          <a:p>
            <a:pPr defTabSz="457075">
              <a:defRPr/>
            </a:pPr>
            <a:r>
              <a:rPr lang="en-US" sz="1200" i="1" dirty="0">
                <a:solidFill>
                  <a:srgbClr val="80999A">
                    <a:lumMod val="50000"/>
                  </a:srgbClr>
                </a:solidFill>
                <a:latin typeface="Arial"/>
                <a:ea typeface="ＭＳ Ｐゴシック" pitchFamily="34" charset="-128"/>
              </a:rPr>
              <a:t>Russell et al. Mayo Clinic Proceedings, 2014</a:t>
            </a:r>
          </a:p>
          <a:p>
            <a:pPr defTabSz="457075">
              <a:defRPr/>
            </a:pPr>
            <a:r>
              <a:rPr lang="en-US" sz="1200" i="1" dirty="0" err="1">
                <a:solidFill>
                  <a:srgbClr val="80999A">
                    <a:lumMod val="50000"/>
                  </a:srgbClr>
                </a:solidFill>
                <a:latin typeface="Arial"/>
                <a:ea typeface="ＭＳ Ｐゴシック" pitchFamily="34" charset="-128"/>
              </a:rPr>
              <a:t>Dispenzieri</a:t>
            </a:r>
            <a:r>
              <a:rPr lang="en-US" sz="1200" i="1" dirty="0">
                <a:solidFill>
                  <a:srgbClr val="80999A">
                    <a:lumMod val="50000"/>
                  </a:srgbClr>
                </a:solidFill>
                <a:latin typeface="Arial"/>
                <a:ea typeface="ＭＳ Ｐゴシック" pitchFamily="34" charset="-128"/>
              </a:rPr>
              <a:t> Leukemia 2017</a:t>
            </a:r>
          </a:p>
        </p:txBody>
      </p:sp>
      <p:sp>
        <p:nvSpPr>
          <p:cNvPr id="25" name="Rectangle 24">
            <a:extLst>
              <a:ext uri="{FF2B5EF4-FFF2-40B4-BE49-F238E27FC236}">
                <a16:creationId xmlns:a16="http://schemas.microsoft.com/office/drawing/2014/main" id="{75DFB175-C663-4362-950E-55032AD2F36F}"/>
              </a:ext>
            </a:extLst>
          </p:cNvPr>
          <p:cNvSpPr/>
          <p:nvPr/>
        </p:nvSpPr>
        <p:spPr>
          <a:xfrm>
            <a:off x="321343" y="707194"/>
            <a:ext cx="11691309" cy="369332"/>
          </a:xfrm>
          <a:prstGeom prst="rect">
            <a:avLst/>
          </a:prstGeom>
        </p:spPr>
        <p:txBody>
          <a:bodyPr wrap="square">
            <a:spAutoFit/>
          </a:bodyPr>
          <a:lstStyle/>
          <a:p>
            <a:pPr defTabSz="457075">
              <a:defRPr/>
            </a:pPr>
            <a:r>
              <a:rPr lang="en-US" b="1" dirty="0">
                <a:solidFill>
                  <a:srgbClr val="1F3162"/>
                </a:solidFill>
                <a:latin typeface="Arial"/>
                <a:ea typeface="Arial" charset="0"/>
                <a:cs typeface="Arial" charset="0"/>
              </a:rPr>
              <a:t>Durable cancer remission after Intravenous MV-NIS</a:t>
            </a:r>
            <a:endParaRPr lang="en-US" b="1" dirty="0">
              <a:solidFill>
                <a:prstClr val="black"/>
              </a:solidFill>
              <a:latin typeface="Arial"/>
              <a:ea typeface="ＭＳ Ｐゴシック" pitchFamily="34" charset="-128"/>
            </a:endParaRPr>
          </a:p>
        </p:txBody>
      </p:sp>
      <p:sp>
        <p:nvSpPr>
          <p:cNvPr id="26" name="object 3">
            <a:extLst>
              <a:ext uri="{FF2B5EF4-FFF2-40B4-BE49-F238E27FC236}">
                <a16:creationId xmlns:a16="http://schemas.microsoft.com/office/drawing/2014/main" id="{9688A6A4-7A38-4FB8-86E6-107DBECE4B5A}"/>
              </a:ext>
            </a:extLst>
          </p:cNvPr>
          <p:cNvSpPr txBox="1"/>
          <p:nvPr/>
        </p:nvSpPr>
        <p:spPr>
          <a:xfrm>
            <a:off x="2966496" y="1760395"/>
            <a:ext cx="4140471" cy="1551063"/>
          </a:xfrm>
          <a:prstGeom prst="rect">
            <a:avLst/>
          </a:prstGeom>
        </p:spPr>
        <p:txBody>
          <a:bodyPr vert="horz" wrap="square" lIns="0" tIns="12697" rIns="0" bIns="0" rtlCol="0">
            <a:spAutoFit/>
          </a:bodyPr>
          <a:lstStyle/>
          <a:p>
            <a:pPr marL="230660" indent="-207381" algn="ctr" defTabSz="457075">
              <a:spcBef>
                <a:spcPts val="800"/>
              </a:spcBef>
              <a:buClr>
                <a:srgbClr val="86C440"/>
              </a:buClr>
              <a:buFont typeface="Arial" panose="020B0604020202020204" pitchFamily="34" charset="0"/>
              <a:buChar char="•"/>
              <a:tabLst>
                <a:tab pos="296788" algn="l"/>
              </a:tabLst>
              <a:defRPr/>
            </a:pPr>
            <a:r>
              <a:rPr lang="en-US" sz="1866" b="1" spc="-15" dirty="0">
                <a:solidFill>
                  <a:srgbClr val="80999A">
                    <a:lumMod val="50000"/>
                  </a:srgbClr>
                </a:solidFill>
                <a:latin typeface="Arial" charset="0"/>
                <a:ea typeface="Arial" charset="0"/>
                <a:cs typeface="Arial" charset="0"/>
              </a:rPr>
              <a:t>Relapsing disease </a:t>
            </a:r>
            <a:r>
              <a:rPr lang="en-US" sz="1866" spc="-15" dirty="0">
                <a:solidFill>
                  <a:srgbClr val="80999A">
                    <a:lumMod val="50000"/>
                  </a:srgbClr>
                </a:solidFill>
                <a:latin typeface="Arial" charset="0"/>
                <a:ea typeface="Arial" charset="0"/>
                <a:cs typeface="Arial" charset="0"/>
              </a:rPr>
              <a:t>with multiple plasmacytomas and diffuse bone marrow involvement</a:t>
            </a:r>
          </a:p>
          <a:p>
            <a:pPr marL="230660" indent="-207381" algn="ctr" defTabSz="457075">
              <a:spcBef>
                <a:spcPts val="800"/>
              </a:spcBef>
              <a:buClr>
                <a:srgbClr val="86C440"/>
              </a:buClr>
              <a:buFont typeface="Arial" panose="020B0604020202020204" pitchFamily="34" charset="0"/>
              <a:buChar char="•"/>
              <a:tabLst>
                <a:tab pos="296788" algn="l"/>
              </a:tabLst>
              <a:defRPr/>
            </a:pPr>
            <a:r>
              <a:rPr lang="en-US" sz="1866" spc="-15" dirty="0">
                <a:solidFill>
                  <a:srgbClr val="80999A">
                    <a:lumMod val="50000"/>
                  </a:srgbClr>
                </a:solidFill>
                <a:latin typeface="Arial" charset="0"/>
                <a:ea typeface="Arial" charset="0"/>
                <a:cs typeface="Arial" charset="0"/>
              </a:rPr>
              <a:t>Refractory to all available therapies (including 2 stem cell transplants)</a:t>
            </a:r>
          </a:p>
        </p:txBody>
      </p:sp>
      <p:cxnSp>
        <p:nvCxnSpPr>
          <p:cNvPr id="27" name="Straight Connector 26">
            <a:extLst>
              <a:ext uri="{FF2B5EF4-FFF2-40B4-BE49-F238E27FC236}">
                <a16:creationId xmlns:a16="http://schemas.microsoft.com/office/drawing/2014/main" id="{57D1E9F6-9E70-46C7-BE4C-C662790AE814}"/>
              </a:ext>
            </a:extLst>
          </p:cNvPr>
          <p:cNvCxnSpPr>
            <a:cxnSpLocks/>
            <a:stCxn id="28" idx="1"/>
            <a:endCxn id="28" idx="3"/>
          </p:cNvCxnSpPr>
          <p:nvPr/>
        </p:nvCxnSpPr>
        <p:spPr>
          <a:xfrm>
            <a:off x="4100650" y="1461015"/>
            <a:ext cx="2066348" cy="0"/>
          </a:xfrm>
          <a:prstGeom prst="line">
            <a:avLst/>
          </a:prstGeom>
          <a:ln w="317500" cap="rnd">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9F867CB7-D2C2-4562-A285-CDEF727B2DC1}"/>
              </a:ext>
            </a:extLst>
          </p:cNvPr>
          <p:cNvSpPr/>
          <p:nvPr/>
        </p:nvSpPr>
        <p:spPr>
          <a:xfrm>
            <a:off x="4100650" y="1282730"/>
            <a:ext cx="2066348" cy="3565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16" tIns="45708" rIns="91416" bIns="45708" rtlCol="0" anchor="ctr"/>
          <a:lstStyle/>
          <a:p>
            <a:pPr algn="ctr" defTabSz="457075">
              <a:defRPr/>
            </a:pPr>
            <a:r>
              <a:rPr lang="en-US" sz="1866" b="1" dirty="0">
                <a:solidFill>
                  <a:prstClr val="white"/>
                </a:solidFill>
                <a:latin typeface="Arial" charset="0"/>
                <a:ea typeface="Arial" charset="0"/>
                <a:cs typeface="Arial" charset="0"/>
              </a:rPr>
              <a:t>Medical history</a:t>
            </a:r>
          </a:p>
        </p:txBody>
      </p:sp>
      <p:grpSp>
        <p:nvGrpSpPr>
          <p:cNvPr id="7" name="Group 6">
            <a:extLst>
              <a:ext uri="{FF2B5EF4-FFF2-40B4-BE49-F238E27FC236}">
                <a16:creationId xmlns:a16="http://schemas.microsoft.com/office/drawing/2014/main" id="{03A72879-F42C-A04A-A075-49E518546B8D}"/>
              </a:ext>
            </a:extLst>
          </p:cNvPr>
          <p:cNvGrpSpPr/>
          <p:nvPr/>
        </p:nvGrpSpPr>
        <p:grpSpPr>
          <a:xfrm>
            <a:off x="2074657" y="3626703"/>
            <a:ext cx="3745628" cy="335014"/>
            <a:chOff x="1556398" y="2910566"/>
            <a:chExt cx="2809953" cy="251326"/>
          </a:xfrm>
        </p:grpSpPr>
        <p:cxnSp>
          <p:nvCxnSpPr>
            <p:cNvPr id="30" name="Straight Connector 29">
              <a:extLst>
                <a:ext uri="{FF2B5EF4-FFF2-40B4-BE49-F238E27FC236}">
                  <a16:creationId xmlns:a16="http://schemas.microsoft.com/office/drawing/2014/main" id="{84552952-4CC1-4138-AE1E-78EF6616E88F}"/>
                </a:ext>
              </a:extLst>
            </p:cNvPr>
            <p:cNvCxnSpPr>
              <a:cxnSpLocks/>
            </p:cNvCxnSpPr>
            <p:nvPr/>
          </p:nvCxnSpPr>
          <p:spPr>
            <a:xfrm>
              <a:off x="1851526" y="3046072"/>
              <a:ext cx="2199774" cy="0"/>
            </a:xfrm>
            <a:prstGeom prst="line">
              <a:avLst/>
            </a:prstGeom>
            <a:ln w="317500" cap="rnd">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E4CD5D77-98FE-43FC-9C06-56B0367F1D3D}"/>
                </a:ext>
              </a:extLst>
            </p:cNvPr>
            <p:cNvSpPr/>
            <p:nvPr/>
          </p:nvSpPr>
          <p:spPr>
            <a:xfrm>
              <a:off x="1556398" y="2910566"/>
              <a:ext cx="2809953" cy="251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16" tIns="45708" rIns="91416" bIns="45708" rtlCol="0" anchor="ctr"/>
            <a:lstStyle/>
            <a:p>
              <a:pPr algn="ctr" defTabSz="457075">
                <a:defRPr/>
              </a:pPr>
              <a:r>
                <a:rPr lang="en-US" sz="1866" b="1" dirty="0">
                  <a:solidFill>
                    <a:prstClr val="white"/>
                  </a:solidFill>
                  <a:latin typeface="Arial" charset="0"/>
                  <a:ea typeface="Arial" charset="0"/>
                  <a:cs typeface="Arial" charset="0"/>
                </a:rPr>
                <a:t>Treatment and outcome</a:t>
              </a:r>
            </a:p>
          </p:txBody>
        </p:sp>
      </p:grpSp>
      <p:grpSp>
        <p:nvGrpSpPr>
          <p:cNvPr id="8" name="Group 7">
            <a:extLst>
              <a:ext uri="{FF2B5EF4-FFF2-40B4-BE49-F238E27FC236}">
                <a16:creationId xmlns:a16="http://schemas.microsoft.com/office/drawing/2014/main" id="{60B312AE-FFAC-A84A-A409-0FBCE2E88074}"/>
              </a:ext>
            </a:extLst>
          </p:cNvPr>
          <p:cNvGrpSpPr/>
          <p:nvPr/>
        </p:nvGrpSpPr>
        <p:grpSpPr>
          <a:xfrm>
            <a:off x="35633" y="5158445"/>
            <a:ext cx="2291515" cy="293657"/>
            <a:chOff x="993391" y="3666224"/>
            <a:chExt cx="1719084" cy="220300"/>
          </a:xfrm>
        </p:grpSpPr>
        <p:cxnSp>
          <p:nvCxnSpPr>
            <p:cNvPr id="32" name="Straight Connector 31">
              <a:extLst>
                <a:ext uri="{FF2B5EF4-FFF2-40B4-BE49-F238E27FC236}">
                  <a16:creationId xmlns:a16="http://schemas.microsoft.com/office/drawing/2014/main" id="{3B504334-EEC0-4DCC-B5E2-8574C94E7EBE}"/>
                </a:ext>
              </a:extLst>
            </p:cNvPr>
            <p:cNvCxnSpPr>
              <a:cxnSpLocks/>
            </p:cNvCxnSpPr>
            <p:nvPr/>
          </p:nvCxnSpPr>
          <p:spPr>
            <a:xfrm>
              <a:off x="1236196" y="3780811"/>
              <a:ext cx="1249258" cy="0"/>
            </a:xfrm>
            <a:prstGeom prst="line">
              <a:avLst/>
            </a:prstGeom>
            <a:ln w="317500"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08C8C172-C8CC-4480-9084-D476F8A55A60}"/>
                </a:ext>
              </a:extLst>
            </p:cNvPr>
            <p:cNvSpPr/>
            <p:nvPr/>
          </p:nvSpPr>
          <p:spPr>
            <a:xfrm>
              <a:off x="993391" y="3666224"/>
              <a:ext cx="1719084" cy="2203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16" tIns="45708" rIns="91416" bIns="45708" rtlCol="0" anchor="ctr"/>
            <a:lstStyle/>
            <a:p>
              <a:pPr algn="ctr" defTabSz="457075">
                <a:defRPr/>
              </a:pPr>
              <a:r>
                <a:rPr lang="en-US" sz="1866" b="1" dirty="0">
                  <a:solidFill>
                    <a:prstClr val="white"/>
                  </a:solidFill>
                  <a:latin typeface="Arial" charset="0"/>
                  <a:ea typeface="Arial" charset="0"/>
                  <a:cs typeface="Arial" charset="0"/>
                </a:rPr>
                <a:t>Lessons</a:t>
              </a:r>
              <a:r>
                <a:rPr lang="en-US" sz="1200" b="1" dirty="0">
                  <a:solidFill>
                    <a:prstClr val="white"/>
                  </a:solidFill>
                  <a:latin typeface="Arial" charset="0"/>
                  <a:ea typeface="Arial" charset="0"/>
                  <a:cs typeface="Arial" charset="0"/>
                </a:rPr>
                <a:t> </a:t>
              </a:r>
              <a:r>
                <a:rPr lang="en-US" sz="1866" b="1" dirty="0">
                  <a:solidFill>
                    <a:prstClr val="white"/>
                  </a:solidFill>
                  <a:latin typeface="Arial" charset="0"/>
                  <a:ea typeface="Arial" charset="0"/>
                  <a:cs typeface="Arial" charset="0"/>
                </a:rPr>
                <a:t>learned</a:t>
              </a:r>
            </a:p>
          </p:txBody>
        </p:sp>
      </p:grpSp>
      <p:sp>
        <p:nvSpPr>
          <p:cNvPr id="34" name="object 3">
            <a:extLst>
              <a:ext uri="{FF2B5EF4-FFF2-40B4-BE49-F238E27FC236}">
                <a16:creationId xmlns:a16="http://schemas.microsoft.com/office/drawing/2014/main" id="{EF70CF0D-E1C8-4B34-B848-73D2CCDB14F3}"/>
              </a:ext>
            </a:extLst>
          </p:cNvPr>
          <p:cNvSpPr txBox="1"/>
          <p:nvPr/>
        </p:nvSpPr>
        <p:spPr>
          <a:xfrm>
            <a:off x="482429" y="5633959"/>
            <a:ext cx="6436837" cy="587081"/>
          </a:xfrm>
          <a:prstGeom prst="rect">
            <a:avLst/>
          </a:prstGeom>
        </p:spPr>
        <p:txBody>
          <a:bodyPr vert="horz" wrap="square" lIns="0" tIns="12697" rIns="0" bIns="0" rtlCol="0">
            <a:spAutoFit/>
          </a:bodyPr>
          <a:lstStyle/>
          <a:p>
            <a:pPr marL="230660" indent="-207381" algn="ctr" defTabSz="457075">
              <a:spcBef>
                <a:spcPts val="800"/>
              </a:spcBef>
              <a:buClr>
                <a:srgbClr val="1F3162"/>
              </a:buClr>
              <a:buFont typeface="Arial" panose="020B0604020202020204" pitchFamily="34" charset="0"/>
              <a:buChar char="•"/>
              <a:tabLst>
                <a:tab pos="296788" algn="l"/>
              </a:tabLst>
              <a:defRPr/>
            </a:pPr>
            <a:r>
              <a:rPr lang="en-US" sz="1866" spc="-15" dirty="0">
                <a:solidFill>
                  <a:srgbClr val="80999A">
                    <a:lumMod val="50000"/>
                  </a:srgbClr>
                </a:solidFill>
                <a:latin typeface="Arial" charset="0"/>
                <a:ea typeface="Arial" charset="0"/>
                <a:cs typeface="Arial" charset="0"/>
              </a:rPr>
              <a:t>Antitumor activity was apparent only at DL7 (1e11) and </a:t>
            </a:r>
            <a:r>
              <a:rPr lang="en-US" sz="1866" b="1" i="1" spc="-15" dirty="0">
                <a:solidFill>
                  <a:srgbClr val="80999A">
                    <a:lumMod val="50000"/>
                  </a:srgbClr>
                </a:solidFill>
                <a:latin typeface="Arial" charset="0"/>
                <a:ea typeface="Arial" charset="0"/>
                <a:cs typeface="Arial" charset="0"/>
              </a:rPr>
              <a:t>only in patients with undetectable </a:t>
            </a:r>
            <a:r>
              <a:rPr lang="en-US" sz="1866" b="1" i="1" spc="-15" dirty="0" err="1">
                <a:solidFill>
                  <a:srgbClr val="80999A">
                    <a:lumMod val="50000"/>
                  </a:srgbClr>
                </a:solidFill>
                <a:latin typeface="Arial" charset="0"/>
                <a:ea typeface="Arial" charset="0"/>
                <a:cs typeface="Arial" charset="0"/>
              </a:rPr>
              <a:t>antimeasles</a:t>
            </a:r>
            <a:r>
              <a:rPr lang="en-US" sz="1866" b="1" i="1" spc="-15" dirty="0">
                <a:solidFill>
                  <a:srgbClr val="80999A">
                    <a:lumMod val="50000"/>
                  </a:srgbClr>
                </a:solidFill>
                <a:latin typeface="Arial" charset="0"/>
                <a:ea typeface="Arial" charset="0"/>
                <a:cs typeface="Arial" charset="0"/>
              </a:rPr>
              <a:t> antibodies</a:t>
            </a:r>
          </a:p>
        </p:txBody>
      </p:sp>
      <p:sp>
        <p:nvSpPr>
          <p:cNvPr id="35" name="object 3">
            <a:extLst>
              <a:ext uri="{FF2B5EF4-FFF2-40B4-BE49-F238E27FC236}">
                <a16:creationId xmlns:a16="http://schemas.microsoft.com/office/drawing/2014/main" id="{EE90AE63-B340-4BCF-B7AE-3D3C53C7064D}"/>
              </a:ext>
            </a:extLst>
          </p:cNvPr>
          <p:cNvSpPr txBox="1"/>
          <p:nvPr/>
        </p:nvSpPr>
        <p:spPr>
          <a:xfrm>
            <a:off x="1863957" y="4172213"/>
            <a:ext cx="4140471" cy="976803"/>
          </a:xfrm>
          <a:prstGeom prst="rect">
            <a:avLst/>
          </a:prstGeom>
        </p:spPr>
        <p:txBody>
          <a:bodyPr vert="horz" wrap="square" lIns="0" tIns="12697" rIns="0" bIns="0" rtlCol="0">
            <a:spAutoFit/>
          </a:bodyPr>
          <a:lstStyle/>
          <a:p>
            <a:pPr marL="230660" indent="-207381" algn="ctr" defTabSz="457075">
              <a:spcBef>
                <a:spcPts val="800"/>
              </a:spcBef>
              <a:buClr>
                <a:srgbClr val="1F3162"/>
              </a:buClr>
              <a:buFont typeface="Arial" panose="020B0604020202020204" pitchFamily="34" charset="0"/>
              <a:buChar char="•"/>
              <a:tabLst>
                <a:tab pos="296788" algn="l"/>
              </a:tabLst>
              <a:defRPr/>
            </a:pPr>
            <a:r>
              <a:rPr lang="en-US" sz="1866" b="1" i="1" spc="-15" dirty="0">
                <a:solidFill>
                  <a:srgbClr val="80999A">
                    <a:lumMod val="50000"/>
                  </a:srgbClr>
                </a:solidFill>
                <a:latin typeface="Arial" charset="0"/>
                <a:ea typeface="Arial" charset="0"/>
                <a:cs typeface="Arial" charset="0"/>
              </a:rPr>
              <a:t>Single infusion </a:t>
            </a:r>
            <a:r>
              <a:rPr lang="en-US" sz="1866" spc="-15" dirty="0">
                <a:solidFill>
                  <a:srgbClr val="80999A">
                    <a:lumMod val="50000"/>
                  </a:srgbClr>
                </a:solidFill>
                <a:latin typeface="Arial" charset="0"/>
                <a:ea typeface="Arial" charset="0"/>
                <a:cs typeface="Arial" charset="0"/>
              </a:rPr>
              <a:t>of MV-NIS (1e11)</a:t>
            </a:r>
          </a:p>
          <a:p>
            <a:pPr marL="230660" indent="-207381" algn="ctr" defTabSz="457075">
              <a:spcBef>
                <a:spcPts val="800"/>
              </a:spcBef>
              <a:buClr>
                <a:srgbClr val="1F3162"/>
              </a:buClr>
              <a:buFont typeface="Arial" panose="020B0604020202020204" pitchFamily="34" charset="0"/>
              <a:buChar char="•"/>
              <a:tabLst>
                <a:tab pos="296788" algn="l"/>
              </a:tabLst>
              <a:defRPr/>
            </a:pPr>
            <a:r>
              <a:rPr lang="en-US" sz="1866" spc="-15" dirty="0">
                <a:solidFill>
                  <a:srgbClr val="80999A">
                    <a:lumMod val="50000"/>
                  </a:srgbClr>
                </a:solidFill>
                <a:latin typeface="Arial" charset="0"/>
                <a:ea typeface="Arial" charset="0"/>
                <a:cs typeface="Arial" charset="0"/>
              </a:rPr>
              <a:t>8 year (ongoing) durable CR at all disease sites</a:t>
            </a:r>
          </a:p>
        </p:txBody>
      </p:sp>
      <p:grpSp>
        <p:nvGrpSpPr>
          <p:cNvPr id="42" name="Group 41">
            <a:extLst>
              <a:ext uri="{FF2B5EF4-FFF2-40B4-BE49-F238E27FC236}">
                <a16:creationId xmlns:a16="http://schemas.microsoft.com/office/drawing/2014/main" id="{87DD9E4B-79BB-9846-BBCC-06460E6C0B7F}"/>
              </a:ext>
            </a:extLst>
          </p:cNvPr>
          <p:cNvGrpSpPr/>
          <p:nvPr/>
        </p:nvGrpSpPr>
        <p:grpSpPr>
          <a:xfrm>
            <a:off x="7407339" y="1516080"/>
            <a:ext cx="3731720" cy="1855862"/>
            <a:chOff x="4365128" y="875773"/>
            <a:chExt cx="2799519" cy="1392259"/>
          </a:xfrm>
        </p:grpSpPr>
        <p:grpSp>
          <p:nvGrpSpPr>
            <p:cNvPr id="44" name="Group 43">
              <a:extLst>
                <a:ext uri="{FF2B5EF4-FFF2-40B4-BE49-F238E27FC236}">
                  <a16:creationId xmlns:a16="http://schemas.microsoft.com/office/drawing/2014/main" id="{578A7BA3-4785-0D47-B677-D8961E731272}"/>
                </a:ext>
              </a:extLst>
            </p:cNvPr>
            <p:cNvGrpSpPr/>
            <p:nvPr/>
          </p:nvGrpSpPr>
          <p:grpSpPr>
            <a:xfrm>
              <a:off x="4698006" y="875773"/>
              <a:ext cx="2466641" cy="1392259"/>
              <a:chOff x="6995658" y="1027944"/>
              <a:chExt cx="4475608" cy="2418692"/>
            </a:xfrm>
          </p:grpSpPr>
          <p:sp>
            <p:nvSpPr>
              <p:cNvPr id="46" name="Rectangle 45">
                <a:extLst>
                  <a:ext uri="{FF2B5EF4-FFF2-40B4-BE49-F238E27FC236}">
                    <a16:creationId xmlns:a16="http://schemas.microsoft.com/office/drawing/2014/main" id="{CD6A48D7-4051-AC4E-B827-4E2B4ED85CEC}"/>
                  </a:ext>
                </a:extLst>
              </p:cNvPr>
              <p:cNvSpPr/>
              <p:nvPr/>
            </p:nvSpPr>
            <p:spPr>
              <a:xfrm>
                <a:off x="6995658" y="1027944"/>
                <a:ext cx="4475608" cy="241869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058">
                  <a:defRPr/>
                </a:pPr>
                <a:endParaRPr lang="en-US" sz="1900">
                  <a:solidFill>
                    <a:prstClr val="white"/>
                  </a:solidFill>
                  <a:latin typeface="Calibri"/>
                </a:endParaRPr>
              </a:p>
            </p:txBody>
          </p:sp>
          <p:grpSp>
            <p:nvGrpSpPr>
              <p:cNvPr id="47" name="Group 46">
                <a:extLst>
                  <a:ext uri="{FF2B5EF4-FFF2-40B4-BE49-F238E27FC236}">
                    <a16:creationId xmlns:a16="http://schemas.microsoft.com/office/drawing/2014/main" id="{A885CEA8-B5D8-AB43-A2BC-4EC4D965AF6A}"/>
                  </a:ext>
                </a:extLst>
              </p:cNvPr>
              <p:cNvGrpSpPr/>
              <p:nvPr/>
            </p:nvGrpSpPr>
            <p:grpSpPr>
              <a:xfrm>
                <a:off x="7098357" y="1078131"/>
                <a:ext cx="2268774" cy="2216029"/>
                <a:chOff x="16530" y="1385092"/>
                <a:chExt cx="4387436" cy="5168108"/>
              </a:xfrm>
            </p:grpSpPr>
            <p:pic>
              <p:nvPicPr>
                <p:cNvPr id="51" name="Picture 50" descr="pre-skin.tif">
                  <a:extLst>
                    <a:ext uri="{FF2B5EF4-FFF2-40B4-BE49-F238E27FC236}">
                      <a16:creationId xmlns:a16="http://schemas.microsoft.com/office/drawing/2014/main" id="{E398E481-9D92-8548-950E-5FB519080E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605" t="7697" r="20633" b="27851"/>
                <a:stretch/>
              </p:blipFill>
              <p:spPr>
                <a:xfrm>
                  <a:off x="16530" y="1385092"/>
                  <a:ext cx="4387436" cy="5168108"/>
                </a:xfrm>
                <a:prstGeom prst="rect">
                  <a:avLst/>
                </a:prstGeom>
              </p:spPr>
            </p:pic>
            <p:sp>
              <p:nvSpPr>
                <p:cNvPr id="52" name="Rectangle 51">
                  <a:extLst>
                    <a:ext uri="{FF2B5EF4-FFF2-40B4-BE49-F238E27FC236}">
                      <a16:creationId xmlns:a16="http://schemas.microsoft.com/office/drawing/2014/main" id="{EE82E5DB-3135-8C4A-A532-516FC6AFDE7F}"/>
                    </a:ext>
                  </a:extLst>
                </p:cNvPr>
                <p:cNvSpPr/>
                <p:nvPr/>
              </p:nvSpPr>
              <p:spPr>
                <a:xfrm>
                  <a:off x="457200" y="3657600"/>
                  <a:ext cx="1784722" cy="1571642"/>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075">
                    <a:defRPr/>
                  </a:pPr>
                  <a:endParaRPr lang="en-US" sz="1900">
                    <a:solidFill>
                      <a:prstClr val="white"/>
                    </a:solidFill>
                    <a:latin typeface="Calibri"/>
                  </a:endParaRPr>
                </a:p>
              </p:txBody>
            </p:sp>
          </p:grpSp>
          <p:grpSp>
            <p:nvGrpSpPr>
              <p:cNvPr id="48" name="Group 47">
                <a:extLst>
                  <a:ext uri="{FF2B5EF4-FFF2-40B4-BE49-F238E27FC236}">
                    <a16:creationId xmlns:a16="http://schemas.microsoft.com/office/drawing/2014/main" id="{250964DD-C87C-F24B-9A5D-6A9D759C9826}"/>
                  </a:ext>
                </a:extLst>
              </p:cNvPr>
              <p:cNvGrpSpPr/>
              <p:nvPr/>
            </p:nvGrpSpPr>
            <p:grpSpPr>
              <a:xfrm>
                <a:off x="9364675" y="1072346"/>
                <a:ext cx="2046102" cy="2313824"/>
                <a:chOff x="4633133" y="1371600"/>
                <a:chExt cx="3956825" cy="5396180"/>
              </a:xfrm>
            </p:grpSpPr>
            <p:pic>
              <p:nvPicPr>
                <p:cNvPr id="49" name="Picture 48" descr="pre-skull.tif">
                  <a:extLst>
                    <a:ext uri="{FF2B5EF4-FFF2-40B4-BE49-F238E27FC236}">
                      <a16:creationId xmlns:a16="http://schemas.microsoft.com/office/drawing/2014/main" id="{481989D2-33E1-6642-BC98-41053CE500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77" t="9860" r="25124" b="25688"/>
                <a:stretch/>
              </p:blipFill>
              <p:spPr>
                <a:xfrm>
                  <a:off x="4633133" y="1371600"/>
                  <a:ext cx="3956825" cy="5396180"/>
                </a:xfrm>
                <a:prstGeom prst="rect">
                  <a:avLst/>
                </a:prstGeom>
              </p:spPr>
            </p:pic>
            <p:sp>
              <p:nvSpPr>
                <p:cNvPr id="50" name="Rectangle 49">
                  <a:extLst>
                    <a:ext uri="{FF2B5EF4-FFF2-40B4-BE49-F238E27FC236}">
                      <a16:creationId xmlns:a16="http://schemas.microsoft.com/office/drawing/2014/main" id="{5486CD63-4C29-FD45-B5C0-0521E2C587CF}"/>
                    </a:ext>
                  </a:extLst>
                </p:cNvPr>
                <p:cNvSpPr/>
                <p:nvPr/>
              </p:nvSpPr>
              <p:spPr>
                <a:xfrm>
                  <a:off x="4953000" y="3657600"/>
                  <a:ext cx="1784722" cy="1571642"/>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075">
                    <a:defRPr/>
                  </a:pPr>
                  <a:endParaRPr lang="en-US" sz="1900">
                    <a:solidFill>
                      <a:prstClr val="white"/>
                    </a:solidFill>
                    <a:latin typeface="Calibri"/>
                  </a:endParaRPr>
                </a:p>
              </p:txBody>
            </p:sp>
          </p:grpSp>
        </p:grpSp>
        <p:sp>
          <p:nvSpPr>
            <p:cNvPr id="45" name="Rectangle 44">
              <a:extLst>
                <a:ext uri="{FF2B5EF4-FFF2-40B4-BE49-F238E27FC236}">
                  <a16:creationId xmlns:a16="http://schemas.microsoft.com/office/drawing/2014/main" id="{B1D5C365-634C-094C-BE73-8E6EC94254D7}"/>
                </a:ext>
              </a:extLst>
            </p:cNvPr>
            <p:cNvSpPr/>
            <p:nvPr/>
          </p:nvSpPr>
          <p:spPr>
            <a:xfrm>
              <a:off x="4365128" y="921267"/>
              <a:ext cx="2570365" cy="242417"/>
            </a:xfrm>
            <a:prstGeom prst="rect">
              <a:avLst/>
            </a:prstGeom>
          </p:spPr>
          <p:txBody>
            <a:bodyPr wrap="square" lIns="91415" tIns="45707" rIns="91415" bIns="45707">
              <a:spAutoFit/>
            </a:bodyPr>
            <a:lstStyle/>
            <a:p>
              <a:pPr marL="907689" lvl="1" defTabSz="1218715">
                <a:defRPr/>
              </a:pPr>
              <a:r>
                <a:rPr lang="en-US" sz="1500" b="1" kern="0" dirty="0">
                  <a:solidFill>
                    <a:prstClr val="white"/>
                  </a:solidFill>
                  <a:latin typeface="Calibri"/>
                  <a:ea typeface="ＭＳ Ｐゴシック" pitchFamily="34" charset="-128"/>
                  <a:cs typeface="Arial" panose="020B0604020202020204" pitchFamily="34" charset="0"/>
                </a:rPr>
                <a:t>Skeletal plasmacytomas (CT)</a:t>
              </a:r>
            </a:p>
          </p:txBody>
        </p:sp>
      </p:grpSp>
      <p:grpSp>
        <p:nvGrpSpPr>
          <p:cNvPr id="53" name="Group 52">
            <a:extLst>
              <a:ext uri="{FF2B5EF4-FFF2-40B4-BE49-F238E27FC236}">
                <a16:creationId xmlns:a16="http://schemas.microsoft.com/office/drawing/2014/main" id="{94A2262E-B3A8-4B49-974D-FA46B031A5AE}"/>
              </a:ext>
            </a:extLst>
          </p:cNvPr>
          <p:cNvGrpSpPr/>
          <p:nvPr/>
        </p:nvGrpSpPr>
        <p:grpSpPr>
          <a:xfrm>
            <a:off x="7022592" y="3663319"/>
            <a:ext cx="3556764" cy="1589454"/>
            <a:chOff x="5428361" y="2251150"/>
            <a:chExt cx="2668267" cy="1192401"/>
          </a:xfrm>
        </p:grpSpPr>
        <p:pic>
          <p:nvPicPr>
            <p:cNvPr id="54" name="Picture 2">
              <a:extLst>
                <a:ext uri="{FF2B5EF4-FFF2-40B4-BE49-F238E27FC236}">
                  <a16:creationId xmlns:a16="http://schemas.microsoft.com/office/drawing/2014/main" id="{FB268FAF-BEDA-1145-BAD4-56424DB786D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97" b="50146"/>
            <a:stretch/>
          </p:blipFill>
          <p:spPr bwMode="auto">
            <a:xfrm>
              <a:off x="5517117" y="2260922"/>
              <a:ext cx="1383084" cy="11826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5" name="Picture 2">
              <a:extLst>
                <a:ext uri="{FF2B5EF4-FFF2-40B4-BE49-F238E27FC236}">
                  <a16:creationId xmlns:a16="http://schemas.microsoft.com/office/drawing/2014/main" id="{212391CC-88BE-604C-A14F-231FB3CD6B3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97" t="48851" b="2456"/>
            <a:stretch/>
          </p:blipFill>
          <p:spPr bwMode="auto">
            <a:xfrm>
              <a:off x="6713544" y="2251150"/>
              <a:ext cx="1383084" cy="11550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6" name="Rectangle 55">
              <a:extLst>
                <a:ext uri="{FF2B5EF4-FFF2-40B4-BE49-F238E27FC236}">
                  <a16:creationId xmlns:a16="http://schemas.microsoft.com/office/drawing/2014/main" id="{3AF24049-AD6C-EE41-8BCB-DA37A61C4F15}"/>
                </a:ext>
              </a:extLst>
            </p:cNvPr>
            <p:cNvSpPr/>
            <p:nvPr/>
          </p:nvSpPr>
          <p:spPr>
            <a:xfrm>
              <a:off x="5428361" y="3173620"/>
              <a:ext cx="2570365" cy="242417"/>
            </a:xfrm>
            <a:prstGeom prst="rect">
              <a:avLst/>
            </a:prstGeom>
          </p:spPr>
          <p:txBody>
            <a:bodyPr wrap="square" lIns="91415" tIns="45707" rIns="91415" bIns="45707">
              <a:spAutoFit/>
            </a:bodyPr>
            <a:lstStyle/>
            <a:p>
              <a:pPr marL="907689" lvl="1" defTabSz="1218715">
                <a:defRPr/>
              </a:pPr>
              <a:r>
                <a:rPr lang="en-US" sz="1500" b="1" kern="0">
                  <a:solidFill>
                    <a:prstClr val="white"/>
                  </a:solidFill>
                  <a:latin typeface="Calibri"/>
                  <a:ea typeface="ＭＳ Ｐゴシック" pitchFamily="34" charset="-128"/>
                  <a:cs typeface="Arial" panose="020B0604020202020204" pitchFamily="34" charset="0"/>
                </a:rPr>
                <a:t>Resolution (PET/CT)</a:t>
              </a:r>
            </a:p>
          </p:txBody>
        </p:sp>
      </p:grpSp>
      <p:sp>
        <p:nvSpPr>
          <p:cNvPr id="57" name="object 3">
            <a:extLst>
              <a:ext uri="{FF2B5EF4-FFF2-40B4-BE49-F238E27FC236}">
                <a16:creationId xmlns:a16="http://schemas.microsoft.com/office/drawing/2014/main" id="{81B880F8-22BF-9E40-BEFE-069E3D915395}"/>
              </a:ext>
            </a:extLst>
          </p:cNvPr>
          <p:cNvSpPr txBox="1"/>
          <p:nvPr/>
        </p:nvSpPr>
        <p:spPr>
          <a:xfrm>
            <a:off x="7293385" y="5596424"/>
            <a:ext cx="3643134" cy="587081"/>
          </a:xfrm>
          <a:prstGeom prst="rect">
            <a:avLst/>
          </a:prstGeom>
        </p:spPr>
        <p:txBody>
          <a:bodyPr vert="horz" wrap="square" lIns="0" tIns="12697" rIns="0" bIns="0" rtlCol="0">
            <a:spAutoFit/>
          </a:bodyPr>
          <a:lstStyle/>
          <a:p>
            <a:pPr marL="230660" indent="-207381" algn="ctr" defTabSz="457075">
              <a:spcBef>
                <a:spcPts val="800"/>
              </a:spcBef>
              <a:buClr>
                <a:srgbClr val="1F3162"/>
              </a:buClr>
              <a:buFont typeface="Arial" panose="020B0604020202020204" pitchFamily="34" charset="0"/>
              <a:buChar char="•"/>
              <a:tabLst>
                <a:tab pos="296788" algn="l"/>
              </a:tabLst>
              <a:defRPr/>
            </a:pPr>
            <a:r>
              <a:rPr lang="en-US" sz="1866" b="1" u="sng" spc="-15" dirty="0">
                <a:solidFill>
                  <a:srgbClr val="80999A">
                    <a:lumMod val="50000"/>
                  </a:srgbClr>
                </a:solidFill>
                <a:latin typeface="Arial" charset="0"/>
                <a:ea typeface="Arial" charset="0"/>
                <a:cs typeface="Arial" charset="0"/>
              </a:rPr>
              <a:t>But &gt;95% of adults are measles immune</a:t>
            </a:r>
          </a:p>
        </p:txBody>
      </p:sp>
      <p:sp>
        <p:nvSpPr>
          <p:cNvPr id="2" name="Rectangle 1">
            <a:extLst>
              <a:ext uri="{FF2B5EF4-FFF2-40B4-BE49-F238E27FC236}">
                <a16:creationId xmlns:a16="http://schemas.microsoft.com/office/drawing/2014/main" id="{84FB618A-5226-4FB8-B5F8-5BE8FE6F0191}"/>
              </a:ext>
            </a:extLst>
          </p:cNvPr>
          <p:cNvSpPr/>
          <p:nvPr/>
        </p:nvSpPr>
        <p:spPr>
          <a:xfrm>
            <a:off x="9712969" y="6356171"/>
            <a:ext cx="2216828" cy="3672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8895" fontAlgn="base">
              <a:spcBef>
                <a:spcPct val="0"/>
              </a:spcBef>
              <a:spcAft>
                <a:spcPct val="0"/>
              </a:spcAft>
            </a:pPr>
            <a:endParaRPr lang="en-US" sz="4266" b="1">
              <a:solidFill>
                <a:prstClr val="white"/>
              </a:solidFill>
              <a:latin typeface="Arial"/>
            </a:endParaRPr>
          </a:p>
        </p:txBody>
      </p:sp>
      <p:sp>
        <p:nvSpPr>
          <p:cNvPr id="37" name="Rectangle 36">
            <a:extLst>
              <a:ext uri="{FF2B5EF4-FFF2-40B4-BE49-F238E27FC236}">
                <a16:creationId xmlns:a16="http://schemas.microsoft.com/office/drawing/2014/main" id="{36D929D2-6FE9-4D10-8B68-62DB26C98501}"/>
              </a:ext>
            </a:extLst>
          </p:cNvPr>
          <p:cNvSpPr/>
          <p:nvPr/>
        </p:nvSpPr>
        <p:spPr>
          <a:xfrm>
            <a:off x="248757" y="204621"/>
            <a:ext cx="11691309" cy="502573"/>
          </a:xfrm>
          <a:prstGeom prst="rect">
            <a:avLst/>
          </a:prstGeom>
        </p:spPr>
        <p:txBody>
          <a:bodyPr wrap="square">
            <a:spAutoFit/>
          </a:bodyPr>
          <a:lstStyle/>
          <a:p>
            <a:pPr defTabSz="457075">
              <a:defRPr/>
            </a:pPr>
            <a:r>
              <a:rPr lang="en-US" sz="2666" b="1" dirty="0">
                <a:solidFill>
                  <a:srgbClr val="1F3162"/>
                </a:solidFill>
                <a:latin typeface="Arial"/>
                <a:ea typeface="Arial" charset="0"/>
                <a:cs typeface="Arial" charset="0"/>
              </a:rPr>
              <a:t>Systemic Delivery of Oncolytic viruses is feasible </a:t>
            </a:r>
            <a:endParaRPr lang="en-US" sz="2666" b="1" dirty="0">
              <a:solidFill>
                <a:prstClr val="black"/>
              </a:solidFill>
              <a:latin typeface="Arial"/>
              <a:ea typeface="ＭＳ Ｐゴシック" pitchFamily="34" charset="-128"/>
            </a:endParaRPr>
          </a:p>
        </p:txBody>
      </p:sp>
      <p:sp>
        <p:nvSpPr>
          <p:cNvPr id="3" name="TextBox 2">
            <a:extLst>
              <a:ext uri="{FF2B5EF4-FFF2-40B4-BE49-F238E27FC236}">
                <a16:creationId xmlns:a16="http://schemas.microsoft.com/office/drawing/2014/main" id="{6B54BB18-7D97-4F68-B58A-FC442B0867BD}"/>
              </a:ext>
            </a:extLst>
          </p:cNvPr>
          <p:cNvSpPr txBox="1"/>
          <p:nvPr/>
        </p:nvSpPr>
        <p:spPr>
          <a:xfrm>
            <a:off x="8707080" y="6539776"/>
            <a:ext cx="3744551" cy="338554"/>
          </a:xfrm>
          <a:prstGeom prst="rect">
            <a:avLst/>
          </a:prstGeom>
          <a:noFill/>
        </p:spPr>
        <p:txBody>
          <a:bodyPr wrap="square" rtlCol="0">
            <a:spAutoFit/>
          </a:bodyPr>
          <a:lstStyle/>
          <a:p>
            <a:r>
              <a:rPr lang="en-US" sz="1600" b="1" dirty="0">
                <a:solidFill>
                  <a:srgbClr val="4747FF"/>
                </a:solidFill>
              </a:rPr>
              <a:t>Slide courtesy Dr SJR and Dr KWP</a:t>
            </a:r>
          </a:p>
        </p:txBody>
      </p:sp>
    </p:spTree>
    <p:extLst>
      <p:ext uri="{BB962C8B-B14F-4D97-AF65-F5344CB8AC3E}">
        <p14:creationId xmlns:p14="http://schemas.microsoft.com/office/powerpoint/2010/main" val="2891122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B570A-A515-4E63-BC9F-A91CFE6CD955}"/>
              </a:ext>
            </a:extLst>
          </p:cNvPr>
          <p:cNvSpPr>
            <a:spLocks noGrp="1"/>
          </p:cNvSpPr>
          <p:nvPr>
            <p:ph type="title"/>
          </p:nvPr>
        </p:nvSpPr>
        <p:spPr>
          <a:xfrm>
            <a:off x="318818" y="131483"/>
            <a:ext cx="4782451" cy="1942810"/>
          </a:xfrm>
        </p:spPr>
        <p:txBody>
          <a:bodyPr anchor="b">
            <a:normAutofit/>
          </a:bodyPr>
          <a:lstStyle/>
          <a:p>
            <a:r>
              <a:rPr lang="en-US" sz="4000" dirty="0">
                <a:solidFill>
                  <a:schemeClr val="bg1"/>
                </a:solidFill>
                <a:latin typeface="Arial Black" panose="020B0A04020102020204" pitchFamily="34" charset="0"/>
              </a:rPr>
              <a:t>#2</a:t>
            </a:r>
            <a:br>
              <a:rPr lang="en-US" sz="4000" dirty="0">
                <a:solidFill>
                  <a:schemeClr val="bg1"/>
                </a:solidFill>
              </a:rPr>
            </a:br>
            <a:r>
              <a:rPr lang="en-US" sz="4000" b="1" dirty="0">
                <a:solidFill>
                  <a:schemeClr val="bg1"/>
                </a:solidFill>
              </a:rPr>
              <a:t>TFB PET for future NIS imaging</a:t>
            </a:r>
          </a:p>
        </p:txBody>
      </p:sp>
      <p:sp>
        <p:nvSpPr>
          <p:cNvPr id="3" name="Content Placeholder 2">
            <a:extLst>
              <a:ext uri="{FF2B5EF4-FFF2-40B4-BE49-F238E27FC236}">
                <a16:creationId xmlns:a16="http://schemas.microsoft.com/office/drawing/2014/main" id="{C6AECDB8-BBF9-4793-B6ED-F6F32C0006C3}"/>
              </a:ext>
            </a:extLst>
          </p:cNvPr>
          <p:cNvSpPr>
            <a:spLocks noGrp="1"/>
          </p:cNvSpPr>
          <p:nvPr>
            <p:ph idx="1"/>
          </p:nvPr>
        </p:nvSpPr>
        <p:spPr>
          <a:xfrm>
            <a:off x="227733" y="2549237"/>
            <a:ext cx="5106371" cy="3672270"/>
          </a:xfrm>
        </p:spPr>
        <p:txBody>
          <a:bodyPr>
            <a:normAutofit fontScale="92500" lnSpcReduction="10000"/>
          </a:bodyPr>
          <a:lstStyle/>
          <a:p>
            <a:pPr marL="0" indent="0">
              <a:buNone/>
            </a:pPr>
            <a:r>
              <a:rPr lang="en-US" sz="2400" b="1" baseline="30000" dirty="0">
                <a:solidFill>
                  <a:schemeClr val="bg1"/>
                </a:solidFill>
              </a:rPr>
              <a:t>99m</a:t>
            </a:r>
            <a:r>
              <a:rPr lang="en-US" sz="2400" b="1" dirty="0">
                <a:solidFill>
                  <a:schemeClr val="bg1"/>
                </a:solidFill>
              </a:rPr>
              <a:t>Tc Pertechnetate SPECT/CT </a:t>
            </a:r>
          </a:p>
          <a:p>
            <a:pPr marL="0" indent="0">
              <a:buNone/>
            </a:pPr>
            <a:r>
              <a:rPr lang="en-US" sz="2400" b="1" dirty="0">
                <a:solidFill>
                  <a:schemeClr val="bg1"/>
                </a:solidFill>
              </a:rPr>
              <a:t>-</a:t>
            </a:r>
            <a:r>
              <a:rPr lang="en-US" sz="2000" dirty="0">
                <a:solidFill>
                  <a:schemeClr val="bg1"/>
                </a:solidFill>
              </a:rPr>
              <a:t>provided clear images of virus infection in only one patient</a:t>
            </a:r>
          </a:p>
          <a:p>
            <a:pPr marL="0" indent="0">
              <a:buNone/>
            </a:pPr>
            <a:r>
              <a:rPr lang="en-US" sz="2000" dirty="0">
                <a:solidFill>
                  <a:schemeClr val="bg1"/>
                </a:solidFill>
              </a:rPr>
              <a:t>-lower sensitivity and spatial resolution </a:t>
            </a:r>
          </a:p>
          <a:p>
            <a:pPr lvl="1"/>
            <a:endParaRPr lang="en-US" sz="2000" dirty="0">
              <a:solidFill>
                <a:schemeClr val="bg1"/>
              </a:solidFill>
            </a:endParaRPr>
          </a:p>
          <a:p>
            <a:pPr marL="0" indent="0">
              <a:buNone/>
            </a:pPr>
            <a:r>
              <a:rPr lang="en-US" sz="2400" b="1" baseline="30000" dirty="0">
                <a:solidFill>
                  <a:schemeClr val="bg1"/>
                </a:solidFill>
              </a:rPr>
              <a:t>18F</a:t>
            </a:r>
            <a:r>
              <a:rPr lang="en-US" sz="2400" b="1" dirty="0">
                <a:solidFill>
                  <a:schemeClr val="bg1"/>
                </a:solidFill>
              </a:rPr>
              <a:t>TFB PET</a:t>
            </a:r>
          </a:p>
          <a:p>
            <a:pPr lvl="1"/>
            <a:r>
              <a:rPr lang="en-US" sz="2000" dirty="0">
                <a:solidFill>
                  <a:schemeClr val="bg1"/>
                </a:solidFill>
              </a:rPr>
              <a:t>Higher sensitivity, 10x more than SEPCT </a:t>
            </a:r>
          </a:p>
          <a:p>
            <a:pPr lvl="1"/>
            <a:r>
              <a:rPr lang="en-US" sz="2000" dirty="0">
                <a:solidFill>
                  <a:schemeClr val="bg1"/>
                </a:solidFill>
              </a:rPr>
              <a:t>cleaner, sharper images</a:t>
            </a:r>
          </a:p>
          <a:p>
            <a:pPr lvl="1"/>
            <a:r>
              <a:rPr lang="en-US" sz="2000" dirty="0">
                <a:solidFill>
                  <a:schemeClr val="bg1"/>
                </a:solidFill>
              </a:rPr>
              <a:t>High yield emission</a:t>
            </a:r>
          </a:p>
          <a:p>
            <a:pPr lvl="1"/>
            <a:r>
              <a:rPr lang="en-US" sz="2000" dirty="0">
                <a:solidFill>
                  <a:schemeClr val="bg1"/>
                </a:solidFill>
              </a:rPr>
              <a:t>Minimal background signal</a:t>
            </a:r>
          </a:p>
          <a:p>
            <a:pPr lvl="1"/>
            <a:r>
              <a:rPr lang="en-US" sz="2000" dirty="0">
                <a:solidFill>
                  <a:schemeClr val="bg1"/>
                </a:solidFill>
              </a:rPr>
              <a:t>low absorbed  radiation dose</a:t>
            </a:r>
          </a:p>
        </p:txBody>
      </p:sp>
      <p:pic>
        <p:nvPicPr>
          <p:cNvPr id="7" name="Picture 6">
            <a:extLst>
              <a:ext uri="{FF2B5EF4-FFF2-40B4-BE49-F238E27FC236}">
                <a16:creationId xmlns:a16="http://schemas.microsoft.com/office/drawing/2014/main" id="{9C5B1616-42B0-4D04-97D3-13A5E8AADBE0}"/>
              </a:ext>
            </a:extLst>
          </p:cNvPr>
          <p:cNvPicPr>
            <a:picLocks noChangeAspect="1"/>
          </p:cNvPicPr>
          <p:nvPr/>
        </p:nvPicPr>
        <p:blipFill rotWithShape="1">
          <a:blip r:embed="rId3"/>
          <a:srcRect l="1284" r="979" b="974"/>
          <a:stretch/>
        </p:blipFill>
        <p:spPr>
          <a:xfrm>
            <a:off x="5504874" y="1462593"/>
            <a:ext cx="6456218" cy="3894498"/>
          </a:xfrm>
          <a:prstGeom prst="rect">
            <a:avLst/>
          </a:prstGeom>
        </p:spPr>
      </p:pic>
    </p:spTree>
    <p:extLst>
      <p:ext uri="{BB962C8B-B14F-4D97-AF65-F5344CB8AC3E}">
        <p14:creationId xmlns:p14="http://schemas.microsoft.com/office/powerpoint/2010/main" val="3826538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C918-42C0-4382-A978-9B300A959DD1}"/>
              </a:ext>
            </a:extLst>
          </p:cNvPr>
          <p:cNvSpPr>
            <a:spLocks noGrp="1"/>
          </p:cNvSpPr>
          <p:nvPr>
            <p:ph type="title"/>
          </p:nvPr>
        </p:nvSpPr>
        <p:spPr>
          <a:xfrm>
            <a:off x="253287" y="321686"/>
            <a:ext cx="11251358" cy="1906858"/>
          </a:xfrm>
        </p:spPr>
        <p:txBody>
          <a:bodyPr>
            <a:normAutofit fontScale="90000"/>
          </a:bodyPr>
          <a:lstStyle/>
          <a:p>
            <a:r>
              <a:rPr lang="en-US" sz="4000" b="1" dirty="0">
                <a:solidFill>
                  <a:schemeClr val="bg1"/>
                </a:solidFill>
                <a:latin typeface="Arial Black" panose="020B0A04020102020204" pitchFamily="34" charset="0"/>
              </a:rPr>
              <a:t>#3</a:t>
            </a:r>
            <a:br>
              <a:rPr lang="en-US" sz="4000" b="1" dirty="0">
                <a:solidFill>
                  <a:schemeClr val="bg1"/>
                </a:solidFill>
              </a:rPr>
            </a:br>
            <a:r>
              <a:rPr lang="en-US" sz="4000" b="1" dirty="0">
                <a:solidFill>
                  <a:schemeClr val="bg1"/>
                </a:solidFill>
              </a:rPr>
              <a:t> Higher Dose is key in achieving clinical responses</a:t>
            </a:r>
            <a:br>
              <a:rPr lang="en-US" sz="3600" dirty="0">
                <a:solidFill>
                  <a:schemeClr val="bg1"/>
                </a:solidFill>
              </a:rPr>
            </a:br>
            <a:br>
              <a:rPr lang="en-US" sz="2800" dirty="0">
                <a:solidFill>
                  <a:schemeClr val="bg1"/>
                </a:solidFill>
              </a:rPr>
            </a:br>
            <a:endParaRPr lang="en-US" sz="3600" dirty="0">
              <a:solidFill>
                <a:schemeClr val="bg1"/>
              </a:solidFill>
            </a:endParaRPr>
          </a:p>
        </p:txBody>
      </p:sp>
      <p:pic>
        <p:nvPicPr>
          <p:cNvPr id="3" name="Picture 2">
            <a:extLst>
              <a:ext uri="{FF2B5EF4-FFF2-40B4-BE49-F238E27FC236}">
                <a16:creationId xmlns:a16="http://schemas.microsoft.com/office/drawing/2014/main" id="{33F4FF2C-F4FF-477C-9C00-8093AC8AC1AE}"/>
              </a:ext>
            </a:extLst>
          </p:cNvPr>
          <p:cNvPicPr>
            <a:picLocks noChangeAspect="1"/>
          </p:cNvPicPr>
          <p:nvPr/>
        </p:nvPicPr>
        <p:blipFill>
          <a:blip r:embed="rId3"/>
          <a:stretch>
            <a:fillRect/>
          </a:stretch>
        </p:blipFill>
        <p:spPr>
          <a:xfrm>
            <a:off x="9114835" y="3360561"/>
            <a:ext cx="2846547" cy="1929767"/>
          </a:xfrm>
          <a:prstGeom prst="rect">
            <a:avLst/>
          </a:prstGeom>
        </p:spPr>
      </p:pic>
      <p:grpSp>
        <p:nvGrpSpPr>
          <p:cNvPr id="4" name="Group 3">
            <a:extLst>
              <a:ext uri="{FF2B5EF4-FFF2-40B4-BE49-F238E27FC236}">
                <a16:creationId xmlns:a16="http://schemas.microsoft.com/office/drawing/2014/main" id="{3F70A4A3-94CF-425C-87C2-10AD69781C71}"/>
              </a:ext>
            </a:extLst>
          </p:cNvPr>
          <p:cNvGrpSpPr/>
          <p:nvPr/>
        </p:nvGrpSpPr>
        <p:grpSpPr>
          <a:xfrm>
            <a:off x="1464906" y="2284787"/>
            <a:ext cx="7229103" cy="4251527"/>
            <a:chOff x="535709" y="1949619"/>
            <a:chExt cx="7934037" cy="4657077"/>
          </a:xfrm>
        </p:grpSpPr>
        <p:sp>
          <p:nvSpPr>
            <p:cNvPr id="12" name="Rectangle 11">
              <a:extLst>
                <a:ext uri="{FF2B5EF4-FFF2-40B4-BE49-F238E27FC236}">
                  <a16:creationId xmlns:a16="http://schemas.microsoft.com/office/drawing/2014/main" id="{CBA94167-49C8-4CA3-A8D1-ACA4248EB5A8}"/>
                </a:ext>
              </a:extLst>
            </p:cNvPr>
            <p:cNvSpPr/>
            <p:nvPr/>
          </p:nvSpPr>
          <p:spPr>
            <a:xfrm>
              <a:off x="1229865" y="1949619"/>
              <a:ext cx="7239881" cy="4657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F34FFB-E352-4998-B5B6-17DD2B60FD80}"/>
                </a:ext>
              </a:extLst>
            </p:cNvPr>
            <p:cNvSpPr/>
            <p:nvPr/>
          </p:nvSpPr>
          <p:spPr>
            <a:xfrm>
              <a:off x="535709" y="3306618"/>
              <a:ext cx="4756727" cy="1893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147005C-BC11-4370-BF65-5952ACCC9154}"/>
                </a:ext>
              </a:extLst>
            </p:cNvPr>
            <p:cNvPicPr>
              <a:picLocks noChangeAspect="1"/>
            </p:cNvPicPr>
            <p:nvPr/>
          </p:nvPicPr>
          <p:blipFill>
            <a:blip r:embed="rId4">
              <a:alphaModFix amt="31000"/>
            </a:blip>
            <a:stretch>
              <a:fillRect/>
            </a:stretch>
          </p:blipFill>
          <p:spPr>
            <a:xfrm>
              <a:off x="1229865" y="1949619"/>
              <a:ext cx="7239881" cy="4657077"/>
            </a:xfrm>
            <a:prstGeom prst="rect">
              <a:avLst/>
            </a:prstGeom>
          </p:spPr>
        </p:pic>
        <p:pic>
          <p:nvPicPr>
            <p:cNvPr id="13" name="Picture 12">
              <a:extLst>
                <a:ext uri="{FF2B5EF4-FFF2-40B4-BE49-F238E27FC236}">
                  <a16:creationId xmlns:a16="http://schemas.microsoft.com/office/drawing/2014/main" id="{9C9CDAC7-1992-495D-BF21-DB40452F4058}"/>
                </a:ext>
              </a:extLst>
            </p:cNvPr>
            <p:cNvPicPr>
              <a:picLocks noChangeAspect="1"/>
            </p:cNvPicPr>
            <p:nvPr/>
          </p:nvPicPr>
          <p:blipFill>
            <a:blip r:embed="rId5"/>
            <a:stretch>
              <a:fillRect/>
            </a:stretch>
          </p:blipFill>
          <p:spPr>
            <a:xfrm>
              <a:off x="1708727" y="4230617"/>
              <a:ext cx="3513921" cy="1136080"/>
            </a:xfrm>
            <a:prstGeom prst="rect">
              <a:avLst/>
            </a:prstGeom>
          </p:spPr>
        </p:pic>
        <p:sp>
          <p:nvSpPr>
            <p:cNvPr id="11" name="Rectangle: Rounded Corners 10">
              <a:extLst>
                <a:ext uri="{FF2B5EF4-FFF2-40B4-BE49-F238E27FC236}">
                  <a16:creationId xmlns:a16="http://schemas.microsoft.com/office/drawing/2014/main" id="{7E7EA6E9-134E-45E4-8521-D67B9FE001F1}"/>
                </a:ext>
              </a:extLst>
            </p:cNvPr>
            <p:cNvSpPr/>
            <p:nvPr/>
          </p:nvSpPr>
          <p:spPr>
            <a:xfrm>
              <a:off x="1394693" y="4184934"/>
              <a:ext cx="3897744" cy="1181763"/>
            </a:xfrm>
            <a:prstGeom prst="roundRect">
              <a:avLst>
                <a:gd name="adj" fmla="val 50000"/>
              </a:avLst>
            </a:prstGeom>
            <a:noFill/>
            <a:ln w="28575">
              <a:solidFill>
                <a:srgbClr val="0B0F37"/>
              </a:solidFill>
              <a:extLst>
                <a:ext uri="{C807C97D-BFC1-408E-A445-0C87EB9F89A2}">
                  <ask:lineSketchStyleProps xmlns:ask="http://schemas.microsoft.com/office/drawing/2018/sketchyshapes" sd="4172447036">
                    <a:custGeom>
                      <a:avLst/>
                      <a:gdLst>
                        <a:gd name="connsiteX0" fmla="*/ 0 w 4474377"/>
                        <a:gd name="connsiteY0" fmla="*/ 338386 h 2030278"/>
                        <a:gd name="connsiteX1" fmla="*/ 338386 w 4474377"/>
                        <a:gd name="connsiteY1" fmla="*/ 0 h 2030278"/>
                        <a:gd name="connsiteX2" fmla="*/ 4135991 w 4474377"/>
                        <a:gd name="connsiteY2" fmla="*/ 0 h 2030278"/>
                        <a:gd name="connsiteX3" fmla="*/ 4474377 w 4474377"/>
                        <a:gd name="connsiteY3" fmla="*/ 338386 h 2030278"/>
                        <a:gd name="connsiteX4" fmla="*/ 4474377 w 4474377"/>
                        <a:gd name="connsiteY4" fmla="*/ 1691892 h 2030278"/>
                        <a:gd name="connsiteX5" fmla="*/ 4135991 w 4474377"/>
                        <a:gd name="connsiteY5" fmla="*/ 2030278 h 2030278"/>
                        <a:gd name="connsiteX6" fmla="*/ 338386 w 4474377"/>
                        <a:gd name="connsiteY6" fmla="*/ 2030278 h 2030278"/>
                        <a:gd name="connsiteX7" fmla="*/ 0 w 4474377"/>
                        <a:gd name="connsiteY7" fmla="*/ 1691892 h 2030278"/>
                        <a:gd name="connsiteX8" fmla="*/ 0 w 4474377"/>
                        <a:gd name="connsiteY8" fmla="*/ 338386 h 203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4377" h="2030278" extrusionOk="0">
                          <a:moveTo>
                            <a:pt x="0" y="338386"/>
                          </a:moveTo>
                          <a:cubicBezTo>
                            <a:pt x="-5716" y="140381"/>
                            <a:pt x="135660" y="16957"/>
                            <a:pt x="338386" y="0"/>
                          </a:cubicBezTo>
                          <a:cubicBezTo>
                            <a:pt x="1510185" y="29482"/>
                            <a:pt x="3136051" y="163154"/>
                            <a:pt x="4135991" y="0"/>
                          </a:cubicBezTo>
                          <a:cubicBezTo>
                            <a:pt x="4308302" y="-3062"/>
                            <a:pt x="4476735" y="132611"/>
                            <a:pt x="4474377" y="338386"/>
                          </a:cubicBezTo>
                          <a:cubicBezTo>
                            <a:pt x="4423938" y="782618"/>
                            <a:pt x="4522902" y="1430371"/>
                            <a:pt x="4474377" y="1691892"/>
                          </a:cubicBezTo>
                          <a:cubicBezTo>
                            <a:pt x="4463716" y="1894025"/>
                            <a:pt x="4321182" y="2005465"/>
                            <a:pt x="4135991" y="2030278"/>
                          </a:cubicBezTo>
                          <a:cubicBezTo>
                            <a:pt x="2527157" y="1956718"/>
                            <a:pt x="1510563" y="1881658"/>
                            <a:pt x="338386" y="2030278"/>
                          </a:cubicBezTo>
                          <a:cubicBezTo>
                            <a:pt x="156499" y="2058499"/>
                            <a:pt x="189" y="1881754"/>
                            <a:pt x="0" y="1691892"/>
                          </a:cubicBezTo>
                          <a:cubicBezTo>
                            <a:pt x="-46462" y="1432282"/>
                            <a:pt x="-80913" y="880534"/>
                            <a:pt x="0" y="33838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0144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C918-42C0-4382-A978-9B300A959DD1}"/>
              </a:ext>
            </a:extLst>
          </p:cNvPr>
          <p:cNvSpPr>
            <a:spLocks noGrp="1"/>
          </p:cNvSpPr>
          <p:nvPr>
            <p:ph type="title"/>
          </p:nvPr>
        </p:nvSpPr>
        <p:spPr>
          <a:xfrm>
            <a:off x="307952" y="500897"/>
            <a:ext cx="4821382" cy="2067731"/>
          </a:xfrm>
        </p:spPr>
        <p:txBody>
          <a:bodyPr>
            <a:normAutofit/>
          </a:bodyPr>
          <a:lstStyle/>
          <a:p>
            <a:r>
              <a:rPr lang="en-US" sz="4000" b="1" dirty="0">
                <a:solidFill>
                  <a:schemeClr val="bg1"/>
                </a:solidFill>
                <a:latin typeface="Arial Black" panose="020B0A04020102020204" pitchFamily="34" charset="0"/>
              </a:rPr>
              <a:t>#4</a:t>
            </a:r>
            <a:br>
              <a:rPr lang="en-US" sz="4000" b="1" dirty="0">
                <a:solidFill>
                  <a:schemeClr val="bg1"/>
                </a:solidFill>
              </a:rPr>
            </a:br>
            <a:r>
              <a:rPr lang="en-US" sz="4000" b="1" dirty="0">
                <a:solidFill>
                  <a:schemeClr val="bg1"/>
                </a:solidFill>
              </a:rPr>
              <a:t>Patient selection </a:t>
            </a:r>
            <a:br>
              <a:rPr lang="en-US" sz="3600" dirty="0">
                <a:solidFill>
                  <a:schemeClr val="bg1"/>
                </a:solidFill>
              </a:rPr>
            </a:br>
            <a:br>
              <a:rPr lang="en-US" sz="2800" dirty="0">
                <a:solidFill>
                  <a:schemeClr val="bg1"/>
                </a:solidFill>
              </a:rPr>
            </a:br>
            <a:endParaRPr lang="en-US" sz="3600" dirty="0">
              <a:solidFill>
                <a:schemeClr val="bg1"/>
              </a:solidFill>
            </a:endParaRPr>
          </a:p>
        </p:txBody>
      </p:sp>
      <p:pic>
        <p:nvPicPr>
          <p:cNvPr id="4" name="Picture 3">
            <a:extLst>
              <a:ext uri="{FF2B5EF4-FFF2-40B4-BE49-F238E27FC236}">
                <a16:creationId xmlns:a16="http://schemas.microsoft.com/office/drawing/2014/main" id="{1AF81F80-C825-4B50-BF30-BE65EA805654}"/>
              </a:ext>
            </a:extLst>
          </p:cNvPr>
          <p:cNvPicPr>
            <a:picLocks noChangeAspect="1"/>
          </p:cNvPicPr>
          <p:nvPr/>
        </p:nvPicPr>
        <p:blipFill>
          <a:blip r:embed="rId3"/>
          <a:stretch>
            <a:fillRect/>
          </a:stretch>
        </p:blipFill>
        <p:spPr>
          <a:xfrm>
            <a:off x="5458688" y="219506"/>
            <a:ext cx="2773415" cy="6638494"/>
          </a:xfrm>
          <a:prstGeom prst="rect">
            <a:avLst/>
          </a:prstGeom>
        </p:spPr>
      </p:pic>
      <p:pic>
        <p:nvPicPr>
          <p:cNvPr id="5" name="Picture 4">
            <a:extLst>
              <a:ext uri="{FF2B5EF4-FFF2-40B4-BE49-F238E27FC236}">
                <a16:creationId xmlns:a16="http://schemas.microsoft.com/office/drawing/2014/main" id="{72E2B1A0-CE5C-4F03-92EC-871418930A86}"/>
              </a:ext>
            </a:extLst>
          </p:cNvPr>
          <p:cNvPicPr>
            <a:picLocks noChangeAspect="1"/>
          </p:cNvPicPr>
          <p:nvPr/>
        </p:nvPicPr>
        <p:blipFill>
          <a:blip r:embed="rId4"/>
          <a:stretch>
            <a:fillRect/>
          </a:stretch>
        </p:blipFill>
        <p:spPr>
          <a:xfrm>
            <a:off x="8167318" y="337130"/>
            <a:ext cx="2214870" cy="6403246"/>
          </a:xfrm>
          <a:prstGeom prst="rect">
            <a:avLst/>
          </a:prstGeom>
        </p:spPr>
      </p:pic>
      <p:sp>
        <p:nvSpPr>
          <p:cNvPr id="6" name="TextBox 5">
            <a:extLst>
              <a:ext uri="{FF2B5EF4-FFF2-40B4-BE49-F238E27FC236}">
                <a16:creationId xmlns:a16="http://schemas.microsoft.com/office/drawing/2014/main" id="{DCA29B0A-201A-4873-8BAB-16F3D813165C}"/>
              </a:ext>
            </a:extLst>
          </p:cNvPr>
          <p:cNvSpPr txBox="1"/>
          <p:nvPr/>
        </p:nvSpPr>
        <p:spPr>
          <a:xfrm>
            <a:off x="9760447" y="5804034"/>
            <a:ext cx="2360572" cy="830997"/>
          </a:xfrm>
          <a:prstGeom prst="rect">
            <a:avLst/>
          </a:prstGeom>
          <a:noFill/>
        </p:spPr>
        <p:txBody>
          <a:bodyPr wrap="square" rtlCol="0">
            <a:spAutoFit/>
          </a:bodyPr>
          <a:lstStyle/>
          <a:p>
            <a:r>
              <a:rPr lang="en-US" sz="1600" b="1" dirty="0">
                <a:solidFill>
                  <a:schemeClr val="bg1"/>
                </a:solidFill>
              </a:rPr>
              <a:t>TCL-Progressive disease </a:t>
            </a:r>
          </a:p>
          <a:p>
            <a:r>
              <a:rPr lang="en-US" sz="1600" dirty="0">
                <a:solidFill>
                  <a:schemeClr val="bg1"/>
                </a:solidFill>
              </a:rPr>
              <a:t>Dose level 4</a:t>
            </a:r>
          </a:p>
          <a:p>
            <a:r>
              <a:rPr lang="en-US" sz="1600" dirty="0">
                <a:solidFill>
                  <a:schemeClr val="bg1"/>
                </a:solidFill>
              </a:rPr>
              <a:t>IFNβ at 24h: 17 </a:t>
            </a:r>
            <a:r>
              <a:rPr lang="en-US" sz="1600" dirty="0" err="1">
                <a:solidFill>
                  <a:schemeClr val="bg1"/>
                </a:solidFill>
              </a:rPr>
              <a:t>pg</a:t>
            </a:r>
            <a:r>
              <a:rPr lang="en-US" sz="1600" dirty="0">
                <a:solidFill>
                  <a:schemeClr val="bg1"/>
                </a:solidFill>
              </a:rPr>
              <a:t>/ml</a:t>
            </a:r>
          </a:p>
        </p:txBody>
      </p:sp>
      <p:sp>
        <p:nvSpPr>
          <p:cNvPr id="7" name="Rectangle 6">
            <a:extLst>
              <a:ext uri="{FF2B5EF4-FFF2-40B4-BE49-F238E27FC236}">
                <a16:creationId xmlns:a16="http://schemas.microsoft.com/office/drawing/2014/main" id="{59F34FFB-E352-4998-B5B6-17DD2B60FD80}"/>
              </a:ext>
            </a:extLst>
          </p:cNvPr>
          <p:cNvSpPr/>
          <p:nvPr/>
        </p:nvSpPr>
        <p:spPr>
          <a:xfrm>
            <a:off x="535709" y="3306618"/>
            <a:ext cx="4756727" cy="1893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D57605-5E73-4558-925C-7C54B2AF045B}"/>
              </a:ext>
            </a:extLst>
          </p:cNvPr>
          <p:cNvSpPr/>
          <p:nvPr/>
        </p:nvSpPr>
        <p:spPr>
          <a:xfrm>
            <a:off x="457241" y="3861754"/>
            <a:ext cx="5275158" cy="646331"/>
          </a:xfrm>
          <a:prstGeom prst="rect">
            <a:avLst/>
          </a:prstGeom>
        </p:spPr>
        <p:txBody>
          <a:bodyPr wrap="square">
            <a:spAutoFit/>
          </a:bodyPr>
          <a:lstStyle/>
          <a:p>
            <a:r>
              <a:rPr lang="en-US" dirty="0">
                <a:solidFill>
                  <a:schemeClr val="bg1"/>
                </a:solidFill>
              </a:rPr>
              <a:t>With bulky tumors, ↑intratumoral pressures and ↑stromal resistance may impede viral delivery </a:t>
            </a:r>
            <a:endParaRPr lang="en-US" dirty="0"/>
          </a:p>
        </p:txBody>
      </p:sp>
    </p:spTree>
    <p:extLst>
      <p:ext uri="{BB962C8B-B14F-4D97-AF65-F5344CB8AC3E}">
        <p14:creationId xmlns:p14="http://schemas.microsoft.com/office/powerpoint/2010/main" val="835412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7FE77B6-43BA-D64B-8042-27A86038FC50}"/>
              </a:ext>
            </a:extLst>
          </p:cNvPr>
          <p:cNvSpPr>
            <a:spLocks noGrp="1"/>
          </p:cNvSpPr>
          <p:nvPr>
            <p:ph type="title"/>
          </p:nvPr>
        </p:nvSpPr>
        <p:spPr>
          <a:xfrm>
            <a:off x="477856" y="1122363"/>
            <a:ext cx="7149316" cy="3351404"/>
          </a:xfrm>
        </p:spPr>
        <p:txBody>
          <a:bodyPr vert="horz" lIns="91440" tIns="45720" rIns="91440" bIns="45720" rtlCol="0" anchor="b">
            <a:normAutofit/>
          </a:bodyPr>
          <a:lstStyle/>
          <a:p>
            <a:pPr defTabSz="914400"/>
            <a:r>
              <a:rPr lang="en-US" sz="4800" b="1" dirty="0"/>
              <a:t>What’s next for </a:t>
            </a:r>
            <a:br>
              <a:rPr lang="en-US" sz="4800" b="1" dirty="0"/>
            </a:br>
            <a:r>
              <a:rPr lang="en-US" sz="4800" b="1" dirty="0"/>
              <a:t>VSV-IFN</a:t>
            </a:r>
            <a:r>
              <a:rPr lang="el-GR" sz="4800" b="1" dirty="0"/>
              <a:t>β</a:t>
            </a:r>
            <a:r>
              <a:rPr lang="en-US" sz="4800" b="1" dirty="0"/>
              <a:t>-NIS …</a:t>
            </a:r>
          </a:p>
        </p:txBody>
      </p:sp>
      <p:sp>
        <p:nvSpPr>
          <p:cNvPr id="3" name="Text Placeholder 2">
            <a:extLst>
              <a:ext uri="{FF2B5EF4-FFF2-40B4-BE49-F238E27FC236}">
                <a16:creationId xmlns:a16="http://schemas.microsoft.com/office/drawing/2014/main" id="{EDEF0432-52AB-44D4-BD7B-F2070AA55CB4}"/>
              </a:ext>
            </a:extLst>
          </p:cNvPr>
          <p:cNvSpPr>
            <a:spLocks noGrp="1"/>
          </p:cNvSpPr>
          <p:nvPr>
            <p:ph type="body" idx="1"/>
          </p:nvPr>
        </p:nvSpPr>
        <p:spPr>
          <a:xfrm>
            <a:off x="10351910" y="6287901"/>
            <a:ext cx="1653999" cy="570089"/>
          </a:xfrm>
        </p:spPr>
        <p:txBody>
          <a:bodyPr vert="horz" lIns="91440" tIns="45720" rIns="91440" bIns="45720" rtlCol="0">
            <a:normAutofit/>
          </a:bodyPr>
          <a:lstStyle/>
          <a:p>
            <a:pPr marR="0" lvl="0" defTabSz="914400" fontAlgn="auto">
              <a:spcAft>
                <a:spcPts val="0"/>
              </a:spcAft>
              <a:buClrTx/>
              <a:buSzTx/>
              <a:tabLst/>
              <a:defRPr/>
            </a:pPr>
            <a:r>
              <a:rPr kumimoji="0" lang="en-US" sz="2000" b="0" i="0" u="none" strike="noStrike" cap="none" spc="0" normalizeH="0" baseline="0" noProof="0" dirty="0">
                <a:ln>
                  <a:noFill/>
                </a:ln>
                <a:solidFill>
                  <a:schemeClr val="tx1"/>
                </a:solidFill>
                <a:effectLst/>
                <a:uLnTx/>
                <a:uFillTx/>
              </a:rPr>
              <a:t>IOVC 2021</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345AE2-2182-43E7-87A9-CF8F779B0334}"/>
              </a:ext>
            </a:extLst>
          </p:cNvPr>
          <p:cNvSpPr/>
          <p:nvPr/>
        </p:nvSpPr>
        <p:spPr>
          <a:xfrm>
            <a:off x="361244" y="304800"/>
            <a:ext cx="1490134" cy="62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7919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 name="Picture Placeholder 1">
            <a:extLst>
              <a:ext uri="{FF2B5EF4-FFF2-40B4-BE49-F238E27FC236}">
                <a16:creationId xmlns:a16="http://schemas.microsoft.com/office/drawing/2014/main" id="{55075634-C9FC-4A7F-83AD-881F11BEE271}"/>
              </a:ext>
            </a:extLst>
          </p:cNvPr>
          <p:cNvPicPr>
            <a:picLocks noChangeAspect="1"/>
          </p:cNvPicPr>
          <p:nvPr/>
        </p:nvPicPr>
        <p:blipFill rotWithShape="1">
          <a:blip r:embed="rId3">
            <a:alphaModFix amt="57000"/>
          </a:blip>
          <a:srcRect t="22129" r="9092" b="19061"/>
          <a:stretch/>
        </p:blipFill>
        <p:spPr>
          <a:xfrm>
            <a:off x="3826588" y="10"/>
            <a:ext cx="8362237" cy="6822588"/>
          </a:xfrm>
          <a:prstGeom prst="rect">
            <a:avLst/>
          </a:prstGeom>
          <a:ln>
            <a:solidFill>
              <a:schemeClr val="tx1"/>
            </a:solidFill>
          </a:ln>
        </p:spPr>
      </p:pic>
      <p:sp>
        <p:nvSpPr>
          <p:cNvPr id="5" name="Title 4">
            <a:extLst>
              <a:ext uri="{FF2B5EF4-FFF2-40B4-BE49-F238E27FC236}">
                <a16:creationId xmlns:a16="http://schemas.microsoft.com/office/drawing/2014/main" id="{DEB9C7F3-DF05-4CCF-A4B0-CA8E83BDC9DA}"/>
              </a:ext>
            </a:extLst>
          </p:cNvPr>
          <p:cNvSpPr>
            <a:spLocks noGrp="1"/>
          </p:cNvSpPr>
          <p:nvPr>
            <p:ph type="title"/>
          </p:nvPr>
        </p:nvSpPr>
        <p:spPr>
          <a:xfrm>
            <a:off x="2460" y="-10869"/>
            <a:ext cx="12103878" cy="1888002"/>
          </a:xfrm>
          <a:solidFill>
            <a:schemeClr val="tx1"/>
          </a:solidFill>
          <a:ln>
            <a:solidFill>
              <a:schemeClr val="tx1"/>
            </a:solidFill>
          </a:ln>
        </p:spPr>
        <p:txBody>
          <a:bodyPr/>
          <a:lstStyle/>
          <a:p>
            <a:r>
              <a:rPr lang="en-US" sz="4400" b="1" dirty="0">
                <a:solidFill>
                  <a:schemeClr val="bg1"/>
                </a:solidFill>
              </a:rPr>
              <a:t>  Currently recruiting…</a:t>
            </a:r>
            <a:endParaRPr lang="en-US" b="1" dirty="0">
              <a:solidFill>
                <a:schemeClr val="bg1"/>
              </a:solidFill>
            </a:endParaRPr>
          </a:p>
        </p:txBody>
      </p:sp>
      <p:grpSp>
        <p:nvGrpSpPr>
          <p:cNvPr id="45" name="Group 44">
            <a:extLst>
              <a:ext uri="{FF2B5EF4-FFF2-40B4-BE49-F238E27FC236}">
                <a16:creationId xmlns:a16="http://schemas.microsoft.com/office/drawing/2014/main" id="{EC582204-ABDA-49B5-9E87-3399A787D434}"/>
              </a:ext>
            </a:extLst>
          </p:cNvPr>
          <p:cNvGrpSpPr/>
          <p:nvPr/>
        </p:nvGrpSpPr>
        <p:grpSpPr>
          <a:xfrm>
            <a:off x="95273" y="1904698"/>
            <a:ext cx="4259592" cy="4184721"/>
            <a:chOff x="247861" y="1970817"/>
            <a:chExt cx="4259592" cy="4184721"/>
          </a:xfrm>
        </p:grpSpPr>
        <p:sp>
          <p:nvSpPr>
            <p:cNvPr id="7" name="Rectangle 6">
              <a:extLst>
                <a:ext uri="{FF2B5EF4-FFF2-40B4-BE49-F238E27FC236}">
                  <a16:creationId xmlns:a16="http://schemas.microsoft.com/office/drawing/2014/main" id="{BB1A1835-8EA5-43B8-B587-1EE22CB30742}"/>
                </a:ext>
              </a:extLst>
            </p:cNvPr>
            <p:cNvSpPr/>
            <p:nvPr/>
          </p:nvSpPr>
          <p:spPr bwMode="auto">
            <a:xfrm>
              <a:off x="247861" y="1970817"/>
              <a:ext cx="4242994" cy="4184721"/>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a:solidFill>
                  <a:srgbClr val="002457"/>
                </a:solidFill>
                <a:latin typeface="Arial" charset="0"/>
              </a:endParaRPr>
            </a:p>
          </p:txBody>
        </p:sp>
        <p:sp>
          <p:nvSpPr>
            <p:cNvPr id="4" name="Rectangle 3">
              <a:extLst>
                <a:ext uri="{FF2B5EF4-FFF2-40B4-BE49-F238E27FC236}">
                  <a16:creationId xmlns:a16="http://schemas.microsoft.com/office/drawing/2014/main" id="{6119DD75-F181-4371-B0F6-A7C7B65408A1}"/>
                </a:ext>
              </a:extLst>
            </p:cNvPr>
            <p:cNvSpPr/>
            <p:nvPr/>
          </p:nvSpPr>
          <p:spPr>
            <a:xfrm>
              <a:off x="264459" y="1970819"/>
              <a:ext cx="4242994" cy="584775"/>
            </a:xfrm>
            <a:prstGeom prst="rect">
              <a:avLst/>
            </a:prstGeom>
          </p:spPr>
          <p:txBody>
            <a:bodyPr wrap="square">
              <a:spAutoFit/>
            </a:bodyPr>
            <a:lstStyle/>
            <a:p>
              <a:pPr defTabSz="685561"/>
              <a:r>
                <a:rPr lang="en-US" b="1" dirty="0">
                  <a:solidFill>
                    <a:schemeClr val="accent6">
                      <a:lumMod val="75000"/>
                    </a:schemeClr>
                  </a:solidFill>
                </a:rPr>
                <a:t>DOSE EXPANSION- SINGLE AGENT VSV </a:t>
              </a:r>
              <a:br>
                <a:rPr lang="en-US" b="1" dirty="0"/>
              </a:br>
              <a:r>
                <a:rPr lang="en-US" sz="1400" b="1" dirty="0"/>
                <a:t>8 T-Cell lymphoma patients at 1.7x10</a:t>
              </a:r>
              <a:r>
                <a:rPr lang="en-US" sz="1400" b="1" baseline="30000" dirty="0"/>
                <a:t>11</a:t>
              </a:r>
              <a:r>
                <a:rPr lang="en-US" sz="1400" b="1" dirty="0"/>
                <a:t> TCID</a:t>
              </a:r>
              <a:r>
                <a:rPr lang="en-US" sz="1400" b="1" baseline="-25000" dirty="0"/>
                <a:t>50</a:t>
              </a:r>
              <a:endParaRPr lang="en-US" b="1" baseline="-25000" dirty="0"/>
            </a:p>
          </p:txBody>
        </p:sp>
        <p:grpSp>
          <p:nvGrpSpPr>
            <p:cNvPr id="16" name="Group 15">
              <a:extLst>
                <a:ext uri="{FF2B5EF4-FFF2-40B4-BE49-F238E27FC236}">
                  <a16:creationId xmlns:a16="http://schemas.microsoft.com/office/drawing/2014/main" id="{B0A7A4D1-6187-4277-8CE8-3794FE126261}"/>
                </a:ext>
              </a:extLst>
            </p:cNvPr>
            <p:cNvGrpSpPr/>
            <p:nvPr/>
          </p:nvGrpSpPr>
          <p:grpSpPr>
            <a:xfrm>
              <a:off x="264459" y="2892070"/>
              <a:ext cx="2758440" cy="3164789"/>
              <a:chOff x="264459" y="3375059"/>
              <a:chExt cx="2111305" cy="2681800"/>
            </a:xfrm>
          </p:grpSpPr>
          <p:sp>
            <p:nvSpPr>
              <p:cNvPr id="8" name="Rectangle: Rounded Corners 7">
                <a:extLst>
                  <a:ext uri="{FF2B5EF4-FFF2-40B4-BE49-F238E27FC236}">
                    <a16:creationId xmlns:a16="http://schemas.microsoft.com/office/drawing/2014/main" id="{3F43AFE8-432B-450F-B2E8-446CC807C8D2}"/>
                  </a:ext>
                </a:extLst>
              </p:cNvPr>
              <p:cNvSpPr/>
              <p:nvPr/>
            </p:nvSpPr>
            <p:spPr bwMode="auto">
              <a:xfrm>
                <a:off x="264459" y="5505653"/>
                <a:ext cx="635384" cy="551206"/>
              </a:xfrm>
              <a:prstGeom prst="roundRect">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DL1: </a:t>
                </a:r>
              </a:p>
              <a:p>
                <a:pPr algn="ctr" defTabSz="914228" eaLnBrk="0" hangingPunct="0"/>
                <a:r>
                  <a:rPr lang="en-US" sz="900" dirty="0">
                    <a:solidFill>
                      <a:srgbClr val="002457"/>
                    </a:solidFill>
                    <a:latin typeface="Arial" charset="0"/>
                  </a:rPr>
                  <a:t>5e9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9" name="Rectangle: Rounded Corners 8">
                <a:extLst>
                  <a:ext uri="{FF2B5EF4-FFF2-40B4-BE49-F238E27FC236}">
                    <a16:creationId xmlns:a16="http://schemas.microsoft.com/office/drawing/2014/main" id="{CB8BFA8C-695F-43F8-AD4A-5EA75BF96140}"/>
                  </a:ext>
                </a:extLst>
              </p:cNvPr>
              <p:cNvSpPr/>
              <p:nvPr/>
            </p:nvSpPr>
            <p:spPr bwMode="auto">
              <a:xfrm>
                <a:off x="625624" y="4831394"/>
                <a:ext cx="635384" cy="551206"/>
              </a:xfrm>
              <a:prstGeom prst="roundRect">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DL2:</a:t>
                </a:r>
              </a:p>
              <a:p>
                <a:pPr algn="ctr" defTabSz="914228" eaLnBrk="0" hangingPunct="0"/>
                <a:r>
                  <a:rPr lang="en-US" sz="900" dirty="0">
                    <a:solidFill>
                      <a:srgbClr val="002457"/>
                    </a:solidFill>
                    <a:latin typeface="Arial" charset="0"/>
                  </a:rPr>
                  <a:t>1.7e10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10" name="Arrow: Bent 9">
                <a:extLst>
                  <a:ext uri="{FF2B5EF4-FFF2-40B4-BE49-F238E27FC236}">
                    <a16:creationId xmlns:a16="http://schemas.microsoft.com/office/drawing/2014/main" id="{C12AD19D-1905-43FB-950A-D8EEC23934FF}"/>
                  </a:ext>
                </a:extLst>
              </p:cNvPr>
              <p:cNvSpPr/>
              <p:nvPr/>
            </p:nvSpPr>
            <p:spPr bwMode="auto">
              <a:xfrm>
                <a:off x="392559" y="5151219"/>
                <a:ext cx="235956" cy="344504"/>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50">
                  <a:solidFill>
                    <a:srgbClr val="002457"/>
                  </a:solidFill>
                  <a:latin typeface="Arial" charset="0"/>
                </a:endParaRPr>
              </a:p>
            </p:txBody>
          </p:sp>
          <p:sp>
            <p:nvSpPr>
              <p:cNvPr id="11" name="Arrow: Bent 10">
                <a:extLst>
                  <a:ext uri="{FF2B5EF4-FFF2-40B4-BE49-F238E27FC236}">
                    <a16:creationId xmlns:a16="http://schemas.microsoft.com/office/drawing/2014/main" id="{BBE190E0-CB86-4A54-9659-ECC30F0F668E}"/>
                  </a:ext>
                </a:extLst>
              </p:cNvPr>
              <p:cNvSpPr/>
              <p:nvPr/>
            </p:nvSpPr>
            <p:spPr bwMode="auto">
              <a:xfrm>
                <a:off x="753901" y="4447939"/>
                <a:ext cx="256963" cy="383456"/>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50">
                  <a:solidFill>
                    <a:srgbClr val="002457"/>
                  </a:solidFill>
                  <a:latin typeface="Arial" charset="0"/>
                </a:endParaRPr>
              </a:p>
            </p:txBody>
          </p:sp>
          <p:sp>
            <p:nvSpPr>
              <p:cNvPr id="12" name="Arrow: Bent 11">
                <a:extLst>
                  <a:ext uri="{FF2B5EF4-FFF2-40B4-BE49-F238E27FC236}">
                    <a16:creationId xmlns:a16="http://schemas.microsoft.com/office/drawing/2014/main" id="{6C36FFAE-7A90-4350-8CF9-F7F104A882FA}"/>
                  </a:ext>
                </a:extLst>
              </p:cNvPr>
              <p:cNvSpPr/>
              <p:nvPr/>
            </p:nvSpPr>
            <p:spPr bwMode="auto">
              <a:xfrm>
                <a:off x="1117428" y="3738214"/>
                <a:ext cx="235956" cy="344504"/>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50">
                  <a:solidFill>
                    <a:srgbClr val="002457"/>
                  </a:solidFill>
                  <a:latin typeface="Arial" charset="0"/>
                </a:endParaRPr>
              </a:p>
            </p:txBody>
          </p:sp>
          <p:sp>
            <p:nvSpPr>
              <p:cNvPr id="13" name="Rectangle: Rounded Corners 12">
                <a:extLst>
                  <a:ext uri="{FF2B5EF4-FFF2-40B4-BE49-F238E27FC236}">
                    <a16:creationId xmlns:a16="http://schemas.microsoft.com/office/drawing/2014/main" id="{84564B1A-29DE-4057-B2EE-0422BCC48654}"/>
                  </a:ext>
                </a:extLst>
              </p:cNvPr>
              <p:cNvSpPr/>
              <p:nvPr/>
            </p:nvSpPr>
            <p:spPr bwMode="auto">
              <a:xfrm>
                <a:off x="1017234" y="4103319"/>
                <a:ext cx="635384" cy="551206"/>
              </a:xfrm>
              <a:prstGeom prst="roundRect">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DL3:</a:t>
                </a:r>
              </a:p>
              <a:p>
                <a:pPr algn="ctr" defTabSz="914228" eaLnBrk="0" hangingPunct="0"/>
                <a:r>
                  <a:rPr lang="en-US" sz="800" dirty="0">
                    <a:solidFill>
                      <a:srgbClr val="002457"/>
                    </a:solidFill>
                    <a:latin typeface="Arial" charset="0"/>
                  </a:rPr>
                  <a:t>5e10</a:t>
                </a:r>
                <a:r>
                  <a:rPr lang="en-US" sz="900" dirty="0">
                    <a:solidFill>
                      <a:srgbClr val="002457"/>
                    </a:solidFill>
                    <a:latin typeface="Arial" charset="0"/>
                  </a:rPr>
                  <a:t>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14" name="Rectangle: Rounded Corners 13">
                <a:extLst>
                  <a:ext uri="{FF2B5EF4-FFF2-40B4-BE49-F238E27FC236}">
                    <a16:creationId xmlns:a16="http://schemas.microsoft.com/office/drawing/2014/main" id="{3DF2E1C9-352F-456B-9447-2CEA1CAC13B8}"/>
                  </a:ext>
                </a:extLst>
              </p:cNvPr>
              <p:cNvSpPr/>
              <p:nvPr/>
            </p:nvSpPr>
            <p:spPr bwMode="auto">
              <a:xfrm>
                <a:off x="1362034" y="3375059"/>
                <a:ext cx="635384" cy="551206"/>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DL4: </a:t>
                </a:r>
              </a:p>
              <a:p>
                <a:pPr algn="ctr" defTabSz="914228" eaLnBrk="0" hangingPunct="0"/>
                <a:r>
                  <a:rPr lang="en-US" sz="900" dirty="0">
                    <a:solidFill>
                      <a:srgbClr val="002457"/>
                    </a:solidFill>
                    <a:latin typeface="Arial" charset="0"/>
                  </a:rPr>
                  <a:t>1.7e11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N=6</a:t>
                </a:r>
              </a:p>
            </p:txBody>
          </p:sp>
          <p:sp>
            <p:nvSpPr>
              <p:cNvPr id="15" name="Arrow: Right 14">
                <a:extLst>
                  <a:ext uri="{FF2B5EF4-FFF2-40B4-BE49-F238E27FC236}">
                    <a16:creationId xmlns:a16="http://schemas.microsoft.com/office/drawing/2014/main" id="{8DCBF575-2F36-4C77-B6B9-CDB61D31664B}"/>
                  </a:ext>
                </a:extLst>
              </p:cNvPr>
              <p:cNvSpPr/>
              <p:nvPr/>
            </p:nvSpPr>
            <p:spPr bwMode="auto">
              <a:xfrm>
                <a:off x="2047356" y="3503396"/>
                <a:ext cx="328408" cy="159352"/>
              </a:xfrm>
              <a:prstGeom prst="rightArrow">
                <a:avLst/>
              </a:prstGeom>
              <a:solidFill>
                <a:srgbClr val="92D050"/>
              </a:solidFill>
              <a:ln w="127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charset="0"/>
                </a:endParaRPr>
              </a:p>
            </p:txBody>
          </p:sp>
        </p:grpSp>
        <p:sp>
          <p:nvSpPr>
            <p:cNvPr id="17" name="Rectangle: Rounded Corners 16">
              <a:extLst>
                <a:ext uri="{FF2B5EF4-FFF2-40B4-BE49-F238E27FC236}">
                  <a16:creationId xmlns:a16="http://schemas.microsoft.com/office/drawing/2014/main" id="{C2BDA1C9-9C0B-4687-8116-F9C124CF46D6}"/>
                </a:ext>
              </a:extLst>
            </p:cNvPr>
            <p:cNvSpPr/>
            <p:nvPr/>
          </p:nvSpPr>
          <p:spPr bwMode="auto">
            <a:xfrm>
              <a:off x="3121142" y="2892070"/>
              <a:ext cx="1279462" cy="562985"/>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8 patient expansion for TCL patients DL4: 1.7e11 TCID</a:t>
              </a:r>
              <a:r>
                <a:rPr lang="en-US" sz="900" baseline="-25000" dirty="0">
                  <a:solidFill>
                    <a:srgbClr val="002457"/>
                  </a:solidFill>
                  <a:latin typeface="Arial" charset="0"/>
                </a:rPr>
                <a:t>50</a:t>
              </a:r>
              <a:endParaRPr lang="en-US" sz="900" dirty="0">
                <a:solidFill>
                  <a:srgbClr val="002457"/>
                </a:solidFill>
                <a:latin typeface="Arial" charset="0"/>
              </a:endParaRPr>
            </a:p>
          </p:txBody>
        </p:sp>
      </p:grpSp>
      <p:sp>
        <p:nvSpPr>
          <p:cNvPr id="29" name="Rectangle 28">
            <a:extLst>
              <a:ext uri="{FF2B5EF4-FFF2-40B4-BE49-F238E27FC236}">
                <a16:creationId xmlns:a16="http://schemas.microsoft.com/office/drawing/2014/main" id="{369F0DCF-A1BA-4091-8564-0A27D1154258}"/>
              </a:ext>
            </a:extLst>
          </p:cNvPr>
          <p:cNvSpPr/>
          <p:nvPr/>
        </p:nvSpPr>
        <p:spPr bwMode="auto">
          <a:xfrm>
            <a:off x="8314448" y="1904698"/>
            <a:ext cx="3791890" cy="425084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dirty="0">
              <a:solidFill>
                <a:srgbClr val="002457"/>
              </a:solidFill>
              <a:latin typeface="Arial" charset="0"/>
            </a:endParaRPr>
          </a:p>
        </p:txBody>
      </p:sp>
      <p:sp>
        <p:nvSpPr>
          <p:cNvPr id="30" name="Rectangle: Rounded Corners 29">
            <a:extLst>
              <a:ext uri="{FF2B5EF4-FFF2-40B4-BE49-F238E27FC236}">
                <a16:creationId xmlns:a16="http://schemas.microsoft.com/office/drawing/2014/main" id="{1D6B37B4-E657-4443-8DC5-66EAA5932ECE}"/>
              </a:ext>
            </a:extLst>
          </p:cNvPr>
          <p:cNvSpPr/>
          <p:nvPr/>
        </p:nvSpPr>
        <p:spPr bwMode="auto">
          <a:xfrm>
            <a:off x="8383775" y="5448087"/>
            <a:ext cx="830135" cy="650478"/>
          </a:xfrm>
          <a:prstGeom prst="roundRect">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DL1: </a:t>
            </a:r>
          </a:p>
          <a:p>
            <a:pPr algn="ctr" defTabSz="914228" eaLnBrk="0" hangingPunct="0"/>
            <a:r>
              <a:rPr lang="en-US" sz="900" dirty="0">
                <a:solidFill>
                  <a:srgbClr val="002457"/>
                </a:solidFill>
                <a:latin typeface="Arial" charset="0"/>
              </a:rPr>
              <a:t>5e9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31" name="Rectangle: Rounded Corners 30">
            <a:extLst>
              <a:ext uri="{FF2B5EF4-FFF2-40B4-BE49-F238E27FC236}">
                <a16:creationId xmlns:a16="http://schemas.microsoft.com/office/drawing/2014/main" id="{40248B50-F444-402A-B141-570CE15A992E}"/>
              </a:ext>
            </a:extLst>
          </p:cNvPr>
          <p:cNvSpPr/>
          <p:nvPr/>
        </p:nvSpPr>
        <p:spPr bwMode="auto">
          <a:xfrm>
            <a:off x="8855640" y="4652395"/>
            <a:ext cx="830135" cy="650478"/>
          </a:xfrm>
          <a:prstGeom prst="roundRect">
            <a:avLst/>
          </a:prstGeom>
          <a:solidFill>
            <a:schemeClr val="accent1">
              <a:lumMod val="60000"/>
              <a:lumOff val="40000"/>
            </a:schemeClr>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DL2:</a:t>
            </a:r>
          </a:p>
          <a:p>
            <a:pPr algn="ctr" defTabSz="914228" eaLnBrk="0" hangingPunct="0"/>
            <a:r>
              <a:rPr lang="en-US" sz="900" dirty="0">
                <a:solidFill>
                  <a:srgbClr val="002457"/>
                </a:solidFill>
                <a:latin typeface="Arial" charset="0"/>
              </a:rPr>
              <a:t>1.7e10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32" name="Arrow: Bent 31">
            <a:extLst>
              <a:ext uri="{FF2B5EF4-FFF2-40B4-BE49-F238E27FC236}">
                <a16:creationId xmlns:a16="http://schemas.microsoft.com/office/drawing/2014/main" id="{0E5EE12B-4593-4143-85A8-2FD800D674CF}"/>
              </a:ext>
            </a:extLst>
          </p:cNvPr>
          <p:cNvSpPr/>
          <p:nvPr/>
        </p:nvSpPr>
        <p:spPr bwMode="auto">
          <a:xfrm>
            <a:off x="8551139" y="5029820"/>
            <a:ext cx="308279" cy="406549"/>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a:solidFill>
                <a:srgbClr val="002457"/>
              </a:solidFill>
              <a:latin typeface="Arial" charset="0"/>
            </a:endParaRPr>
          </a:p>
        </p:txBody>
      </p:sp>
      <p:sp>
        <p:nvSpPr>
          <p:cNvPr id="33" name="Arrow: Bent 32">
            <a:extLst>
              <a:ext uri="{FF2B5EF4-FFF2-40B4-BE49-F238E27FC236}">
                <a16:creationId xmlns:a16="http://schemas.microsoft.com/office/drawing/2014/main" id="{8F0B0B39-F292-483A-90FD-9BD50643A859}"/>
              </a:ext>
            </a:extLst>
          </p:cNvPr>
          <p:cNvSpPr/>
          <p:nvPr/>
        </p:nvSpPr>
        <p:spPr bwMode="auto">
          <a:xfrm>
            <a:off x="9023236" y="4199880"/>
            <a:ext cx="335725" cy="452516"/>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a:solidFill>
                <a:srgbClr val="002457"/>
              </a:solidFill>
              <a:latin typeface="Arial" charset="0"/>
            </a:endParaRPr>
          </a:p>
        </p:txBody>
      </p:sp>
      <p:sp>
        <p:nvSpPr>
          <p:cNvPr id="34" name="Rectangle: Rounded Corners 33">
            <a:extLst>
              <a:ext uri="{FF2B5EF4-FFF2-40B4-BE49-F238E27FC236}">
                <a16:creationId xmlns:a16="http://schemas.microsoft.com/office/drawing/2014/main" id="{7AD94706-BBCD-484C-8082-12E4B73FFF34}"/>
              </a:ext>
            </a:extLst>
          </p:cNvPr>
          <p:cNvSpPr/>
          <p:nvPr/>
        </p:nvSpPr>
        <p:spPr bwMode="auto">
          <a:xfrm>
            <a:off x="9367283" y="3793195"/>
            <a:ext cx="830135" cy="650478"/>
          </a:xfrm>
          <a:prstGeom prst="roundRect">
            <a:avLst/>
          </a:prstGeom>
          <a:solidFill>
            <a:schemeClr val="bg1"/>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DL3:</a:t>
            </a:r>
          </a:p>
          <a:p>
            <a:pPr algn="ctr" defTabSz="914228" eaLnBrk="0" hangingPunct="0"/>
            <a:r>
              <a:rPr lang="en-US" sz="800" dirty="0">
                <a:solidFill>
                  <a:srgbClr val="002457"/>
                </a:solidFill>
                <a:latin typeface="Arial" charset="0"/>
              </a:rPr>
              <a:t>5e10</a:t>
            </a:r>
            <a:r>
              <a:rPr lang="en-US" sz="900" dirty="0">
                <a:solidFill>
                  <a:srgbClr val="002457"/>
                </a:solidFill>
                <a:latin typeface="Arial" charset="0"/>
              </a:rPr>
              <a:t>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35" name="Arrow: Bent 34">
            <a:extLst>
              <a:ext uri="{FF2B5EF4-FFF2-40B4-BE49-F238E27FC236}">
                <a16:creationId xmlns:a16="http://schemas.microsoft.com/office/drawing/2014/main" id="{1849DA30-1578-42BE-A0AA-6C006C9431B6}"/>
              </a:ext>
            </a:extLst>
          </p:cNvPr>
          <p:cNvSpPr/>
          <p:nvPr/>
        </p:nvSpPr>
        <p:spPr bwMode="auto">
          <a:xfrm>
            <a:off x="9628210" y="3356004"/>
            <a:ext cx="308279" cy="406549"/>
          </a:xfrm>
          <a:prstGeom prst="bentArrow">
            <a:avLst/>
          </a:prstGeom>
          <a:solidFill>
            <a:schemeClr val="bg1"/>
          </a:solidFill>
          <a:ln w="12700" cap="flat" cmpd="sng" algn="ctr">
            <a:solidFill>
              <a:schemeClr val="accent1">
                <a:lumMod val="75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dirty="0">
              <a:solidFill>
                <a:srgbClr val="002457"/>
              </a:solidFill>
              <a:latin typeface="Arial" charset="0"/>
            </a:endParaRPr>
          </a:p>
        </p:txBody>
      </p:sp>
      <p:sp>
        <p:nvSpPr>
          <p:cNvPr id="36" name="Rectangle: Rounded Corners 35">
            <a:extLst>
              <a:ext uri="{FF2B5EF4-FFF2-40B4-BE49-F238E27FC236}">
                <a16:creationId xmlns:a16="http://schemas.microsoft.com/office/drawing/2014/main" id="{580A299C-065D-4966-B697-59DCF463C9C3}"/>
              </a:ext>
            </a:extLst>
          </p:cNvPr>
          <p:cNvSpPr/>
          <p:nvPr/>
        </p:nvSpPr>
        <p:spPr bwMode="auto">
          <a:xfrm>
            <a:off x="9979819" y="2961293"/>
            <a:ext cx="830135" cy="650478"/>
          </a:xfrm>
          <a:prstGeom prst="roundRect">
            <a:avLst/>
          </a:prstGeom>
          <a:solidFill>
            <a:schemeClr val="bg1"/>
          </a:solidFill>
          <a:ln w="12700" cap="flat" cmpd="sng" algn="ctr">
            <a:solidFill>
              <a:schemeClr val="accent1">
                <a:lumMod val="75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DL4: </a:t>
            </a:r>
          </a:p>
          <a:p>
            <a:pPr algn="ctr" defTabSz="914228" eaLnBrk="0" hangingPunct="0"/>
            <a:r>
              <a:rPr lang="en-US" sz="900" dirty="0">
                <a:solidFill>
                  <a:srgbClr val="002457"/>
                </a:solidFill>
                <a:latin typeface="Arial" charset="0"/>
              </a:rPr>
              <a:t>1.7e11 TCID</a:t>
            </a:r>
            <a:r>
              <a:rPr lang="en-US" sz="900" baseline="-25000" dirty="0">
                <a:solidFill>
                  <a:srgbClr val="002457"/>
                </a:solidFill>
                <a:latin typeface="Arial" charset="0"/>
              </a:rPr>
              <a:t>50</a:t>
            </a:r>
          </a:p>
        </p:txBody>
      </p:sp>
      <p:grpSp>
        <p:nvGrpSpPr>
          <p:cNvPr id="48" name="Group 47">
            <a:extLst>
              <a:ext uri="{FF2B5EF4-FFF2-40B4-BE49-F238E27FC236}">
                <a16:creationId xmlns:a16="http://schemas.microsoft.com/office/drawing/2014/main" id="{9B723257-6881-48D3-BD6A-DB4CE57871F3}"/>
              </a:ext>
            </a:extLst>
          </p:cNvPr>
          <p:cNvGrpSpPr/>
          <p:nvPr/>
        </p:nvGrpSpPr>
        <p:grpSpPr>
          <a:xfrm>
            <a:off x="4521147" y="1902953"/>
            <a:ext cx="3605416" cy="4184720"/>
            <a:chOff x="4400992" y="1904413"/>
            <a:chExt cx="3605416" cy="4184720"/>
          </a:xfrm>
        </p:grpSpPr>
        <p:sp>
          <p:nvSpPr>
            <p:cNvPr id="19" name="Rectangle 18">
              <a:extLst>
                <a:ext uri="{FF2B5EF4-FFF2-40B4-BE49-F238E27FC236}">
                  <a16:creationId xmlns:a16="http://schemas.microsoft.com/office/drawing/2014/main" id="{DB4A82F3-B67D-4C4F-84CB-63A7EB6F4BFC}"/>
                </a:ext>
              </a:extLst>
            </p:cNvPr>
            <p:cNvSpPr/>
            <p:nvPr/>
          </p:nvSpPr>
          <p:spPr bwMode="auto">
            <a:xfrm>
              <a:off x="4426942" y="1904413"/>
              <a:ext cx="3579466" cy="418472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dirty="0">
                <a:solidFill>
                  <a:srgbClr val="002457"/>
                </a:solidFill>
                <a:latin typeface="Arial" charset="0"/>
              </a:endParaRPr>
            </a:p>
          </p:txBody>
        </p:sp>
        <p:sp>
          <p:nvSpPr>
            <p:cNvPr id="21" name="Rectangle: Rounded Corners 20">
              <a:extLst>
                <a:ext uri="{FF2B5EF4-FFF2-40B4-BE49-F238E27FC236}">
                  <a16:creationId xmlns:a16="http://schemas.microsoft.com/office/drawing/2014/main" id="{1954BC52-9B82-451B-AE7A-55C66854AE12}"/>
                </a:ext>
              </a:extLst>
            </p:cNvPr>
            <p:cNvSpPr/>
            <p:nvPr/>
          </p:nvSpPr>
          <p:spPr bwMode="auto">
            <a:xfrm>
              <a:off x="4888250" y="5325786"/>
              <a:ext cx="830135" cy="650478"/>
            </a:xfrm>
            <a:prstGeom prst="roundRect">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DL1: </a:t>
              </a:r>
            </a:p>
            <a:p>
              <a:pPr algn="ctr" defTabSz="914228" eaLnBrk="0" hangingPunct="0"/>
              <a:r>
                <a:rPr lang="en-US" sz="900" dirty="0">
                  <a:solidFill>
                    <a:srgbClr val="002457"/>
                  </a:solidFill>
                  <a:latin typeface="Arial" charset="0"/>
                </a:rPr>
                <a:t>5e9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22" name="Rectangle: Rounded Corners 21">
              <a:extLst>
                <a:ext uri="{FF2B5EF4-FFF2-40B4-BE49-F238E27FC236}">
                  <a16:creationId xmlns:a16="http://schemas.microsoft.com/office/drawing/2014/main" id="{8CCBD248-234C-4781-BEDB-B2E4C1E5958D}"/>
                </a:ext>
              </a:extLst>
            </p:cNvPr>
            <p:cNvSpPr/>
            <p:nvPr/>
          </p:nvSpPr>
          <p:spPr bwMode="auto">
            <a:xfrm>
              <a:off x="5360115" y="4530094"/>
              <a:ext cx="830135" cy="650478"/>
            </a:xfrm>
            <a:prstGeom prst="roundRect">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DL2:</a:t>
              </a:r>
            </a:p>
            <a:p>
              <a:pPr algn="ctr" defTabSz="914228" eaLnBrk="0" hangingPunct="0"/>
              <a:r>
                <a:rPr lang="en-US" sz="900" dirty="0">
                  <a:solidFill>
                    <a:srgbClr val="002457"/>
                  </a:solidFill>
                  <a:latin typeface="Arial" charset="0"/>
                </a:rPr>
                <a:t>1.7e10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23" name="Arrow: Bent 22">
              <a:extLst>
                <a:ext uri="{FF2B5EF4-FFF2-40B4-BE49-F238E27FC236}">
                  <a16:creationId xmlns:a16="http://schemas.microsoft.com/office/drawing/2014/main" id="{59B375AC-4F7C-492A-9FE7-3AEC5156D80C}"/>
                </a:ext>
              </a:extLst>
            </p:cNvPr>
            <p:cNvSpPr/>
            <p:nvPr/>
          </p:nvSpPr>
          <p:spPr bwMode="auto">
            <a:xfrm>
              <a:off x="5055614" y="4907519"/>
              <a:ext cx="308279" cy="406549"/>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a:solidFill>
                  <a:srgbClr val="002457"/>
                </a:solidFill>
                <a:latin typeface="Arial" charset="0"/>
              </a:endParaRPr>
            </a:p>
          </p:txBody>
        </p:sp>
        <p:sp>
          <p:nvSpPr>
            <p:cNvPr id="24" name="Arrow: Bent 23">
              <a:extLst>
                <a:ext uri="{FF2B5EF4-FFF2-40B4-BE49-F238E27FC236}">
                  <a16:creationId xmlns:a16="http://schemas.microsoft.com/office/drawing/2014/main" id="{A464B62F-54B3-4A4D-A419-EEC18923BD8E}"/>
                </a:ext>
              </a:extLst>
            </p:cNvPr>
            <p:cNvSpPr/>
            <p:nvPr/>
          </p:nvSpPr>
          <p:spPr bwMode="auto">
            <a:xfrm>
              <a:off x="5527711" y="4077579"/>
              <a:ext cx="335725" cy="452516"/>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a:solidFill>
                  <a:srgbClr val="002457"/>
                </a:solidFill>
                <a:latin typeface="Arial" charset="0"/>
              </a:endParaRPr>
            </a:p>
          </p:txBody>
        </p:sp>
        <p:sp>
          <p:nvSpPr>
            <p:cNvPr id="25" name="Rectangle: Rounded Corners 24">
              <a:extLst>
                <a:ext uri="{FF2B5EF4-FFF2-40B4-BE49-F238E27FC236}">
                  <a16:creationId xmlns:a16="http://schemas.microsoft.com/office/drawing/2014/main" id="{4618EF25-6F54-48DB-B2F9-31199C1CE7A0}"/>
                </a:ext>
              </a:extLst>
            </p:cNvPr>
            <p:cNvSpPr/>
            <p:nvPr/>
          </p:nvSpPr>
          <p:spPr bwMode="auto">
            <a:xfrm>
              <a:off x="5871745" y="3678584"/>
              <a:ext cx="830135" cy="650478"/>
            </a:xfrm>
            <a:prstGeom prst="roundRect">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DL3:</a:t>
              </a:r>
            </a:p>
            <a:p>
              <a:pPr algn="ctr" defTabSz="914228" eaLnBrk="0" hangingPunct="0"/>
              <a:r>
                <a:rPr lang="en-US" sz="800" dirty="0">
                  <a:solidFill>
                    <a:srgbClr val="002457"/>
                  </a:solidFill>
                  <a:latin typeface="Arial" charset="0"/>
                </a:rPr>
                <a:t>5e10</a:t>
              </a:r>
              <a:r>
                <a:rPr lang="en-US" sz="900" dirty="0">
                  <a:solidFill>
                    <a:srgbClr val="002457"/>
                  </a:solidFill>
                  <a:latin typeface="Arial" charset="0"/>
                </a:rPr>
                <a:t> TCID</a:t>
              </a:r>
              <a:r>
                <a:rPr lang="en-US" sz="900" baseline="-25000" dirty="0">
                  <a:solidFill>
                    <a:srgbClr val="002457"/>
                  </a:solidFill>
                  <a:latin typeface="Arial" charset="0"/>
                </a:rPr>
                <a:t>50</a:t>
              </a:r>
            </a:p>
            <a:p>
              <a:pPr algn="ctr" defTabSz="914228" eaLnBrk="0" hangingPunct="0"/>
              <a:r>
                <a:rPr lang="en-US" sz="900" dirty="0">
                  <a:solidFill>
                    <a:srgbClr val="002457"/>
                  </a:solidFill>
                  <a:latin typeface="Arial" charset="0"/>
                </a:rPr>
                <a:t>N=3</a:t>
              </a:r>
            </a:p>
          </p:txBody>
        </p:sp>
        <p:sp>
          <p:nvSpPr>
            <p:cNvPr id="26" name="Arrow: Bent 25">
              <a:extLst>
                <a:ext uri="{FF2B5EF4-FFF2-40B4-BE49-F238E27FC236}">
                  <a16:creationId xmlns:a16="http://schemas.microsoft.com/office/drawing/2014/main" id="{80149E78-5FC4-4CD7-8B2B-80DE9B38D988}"/>
                </a:ext>
              </a:extLst>
            </p:cNvPr>
            <p:cNvSpPr/>
            <p:nvPr/>
          </p:nvSpPr>
          <p:spPr bwMode="auto">
            <a:xfrm>
              <a:off x="6101380" y="3251385"/>
              <a:ext cx="308279" cy="406549"/>
            </a:xfrm>
            <a:prstGeom prst="bentArrow">
              <a:avLst/>
            </a:prstGeom>
            <a:solidFill>
              <a:schemeClr val="accent2"/>
            </a:solidFill>
            <a:ln w="12700" cap="flat" cmpd="sng" algn="ctr">
              <a:solidFill>
                <a:schemeClr val="accent2">
                  <a:lumMod val="75000"/>
                </a:schemeClr>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228" eaLnBrk="0" hangingPunct="0"/>
              <a:endParaRPr lang="en-US" sz="1000" dirty="0">
                <a:solidFill>
                  <a:srgbClr val="002457"/>
                </a:solidFill>
                <a:latin typeface="Arial" charset="0"/>
              </a:endParaRPr>
            </a:p>
          </p:txBody>
        </p:sp>
        <p:sp>
          <p:nvSpPr>
            <p:cNvPr id="27" name="Rectangle: Rounded Corners 26">
              <a:extLst>
                <a:ext uri="{FF2B5EF4-FFF2-40B4-BE49-F238E27FC236}">
                  <a16:creationId xmlns:a16="http://schemas.microsoft.com/office/drawing/2014/main" id="{30FBDC4D-2534-4FEB-94A8-540969272CDF}"/>
                </a:ext>
              </a:extLst>
            </p:cNvPr>
            <p:cNvSpPr/>
            <p:nvPr/>
          </p:nvSpPr>
          <p:spPr bwMode="auto">
            <a:xfrm>
              <a:off x="6409659" y="2859043"/>
              <a:ext cx="830135" cy="650478"/>
            </a:xfrm>
            <a:prstGeom prst="roundRect">
              <a:avLst/>
            </a:prstGeom>
            <a:solidFill>
              <a:schemeClr val="accent2"/>
            </a:solidFill>
            <a:ln w="12700" cap="flat" cmpd="sng" algn="ctr">
              <a:solidFill>
                <a:srgbClr val="FFC000"/>
              </a:solidFill>
              <a:prstDash val="solid"/>
              <a:round/>
              <a:headEnd type="none" w="med" len="med"/>
              <a:tailEnd type="none" w="med" len="med"/>
            </a:ln>
            <a:effectLst/>
          </p:spPr>
          <p:txBody>
            <a:bodyPr vert="horz" wrap="square" lIns="91428" tIns="45714" rIns="91428" bIns="45714" numCol="1" rtlCol="0" anchor="ctr" anchorCtr="0" compatLnSpc="1">
              <a:prstTxWarp prst="textNoShape">
                <a:avLst/>
              </a:prstTxWarp>
            </a:bodyPr>
            <a:lstStyle/>
            <a:p>
              <a:pPr algn="ctr" defTabSz="914228" eaLnBrk="0" hangingPunct="0"/>
              <a:r>
                <a:rPr lang="en-US" sz="900" dirty="0">
                  <a:solidFill>
                    <a:srgbClr val="002457"/>
                  </a:solidFill>
                  <a:latin typeface="Arial" charset="0"/>
                </a:rPr>
                <a:t>DL4: </a:t>
              </a:r>
            </a:p>
            <a:p>
              <a:pPr algn="ctr" defTabSz="914228" eaLnBrk="0" hangingPunct="0"/>
              <a:r>
                <a:rPr lang="en-US" sz="900" dirty="0">
                  <a:solidFill>
                    <a:srgbClr val="002457"/>
                  </a:solidFill>
                  <a:latin typeface="Arial" charset="0"/>
                </a:rPr>
                <a:t>1.7e11 TCID</a:t>
              </a:r>
              <a:r>
                <a:rPr lang="en-US" sz="900" baseline="-25000" dirty="0">
                  <a:solidFill>
                    <a:srgbClr val="002457"/>
                  </a:solidFill>
                  <a:latin typeface="Arial" charset="0"/>
                </a:rPr>
                <a:t>50</a:t>
              </a:r>
            </a:p>
          </p:txBody>
        </p:sp>
        <p:sp>
          <p:nvSpPr>
            <p:cNvPr id="37" name="Rectangle 36">
              <a:extLst>
                <a:ext uri="{FF2B5EF4-FFF2-40B4-BE49-F238E27FC236}">
                  <a16:creationId xmlns:a16="http://schemas.microsoft.com/office/drawing/2014/main" id="{E2A683E6-E2D0-426C-89D6-E4F54E24C05E}"/>
                </a:ext>
              </a:extLst>
            </p:cNvPr>
            <p:cNvSpPr/>
            <p:nvPr/>
          </p:nvSpPr>
          <p:spPr>
            <a:xfrm>
              <a:off x="4400992" y="2042912"/>
              <a:ext cx="1899751" cy="400110"/>
            </a:xfrm>
            <a:prstGeom prst="rect">
              <a:avLst/>
            </a:prstGeom>
          </p:spPr>
          <p:txBody>
            <a:bodyPr wrap="none">
              <a:spAutoFit/>
            </a:bodyPr>
            <a:lstStyle/>
            <a:p>
              <a:r>
                <a:rPr lang="en-US" sz="2000" b="1" baseline="-25000" dirty="0">
                  <a:solidFill>
                    <a:prstClr val="black"/>
                  </a:solidFill>
                  <a:latin typeface="+mj-lt"/>
                </a:rPr>
                <a:t>Dose Level 3 completed </a:t>
              </a:r>
              <a:endParaRPr lang="en-US" sz="2000" dirty="0">
                <a:latin typeface="+mj-lt"/>
              </a:endParaRPr>
            </a:p>
          </p:txBody>
        </p:sp>
      </p:grpSp>
      <p:sp>
        <p:nvSpPr>
          <p:cNvPr id="39" name="Rectangle 38">
            <a:extLst>
              <a:ext uri="{FF2B5EF4-FFF2-40B4-BE49-F238E27FC236}">
                <a16:creationId xmlns:a16="http://schemas.microsoft.com/office/drawing/2014/main" id="{C1E17A51-BC33-4CCF-B955-00C5CBBD81B1}"/>
              </a:ext>
            </a:extLst>
          </p:cNvPr>
          <p:cNvSpPr/>
          <p:nvPr/>
        </p:nvSpPr>
        <p:spPr>
          <a:xfrm>
            <a:off x="8288498" y="1909534"/>
            <a:ext cx="3817840" cy="584775"/>
          </a:xfrm>
          <a:prstGeom prst="rect">
            <a:avLst/>
          </a:prstGeom>
        </p:spPr>
        <p:txBody>
          <a:bodyPr wrap="square">
            <a:spAutoFit/>
          </a:bodyPr>
          <a:lstStyle/>
          <a:p>
            <a:pPr lvl="0" defTabSz="685561"/>
            <a:r>
              <a:rPr lang="en-US" sz="2400" b="1" baseline="-25000" dirty="0">
                <a:solidFill>
                  <a:schemeClr val="accent5">
                    <a:lumMod val="75000"/>
                  </a:schemeClr>
                </a:solidFill>
              </a:rPr>
              <a:t>ARM C: VSV-IFNΒ-NIS WITH RUXOLITINIB &amp; CYCLOPHOSPHAMIDE</a:t>
            </a:r>
          </a:p>
        </p:txBody>
      </p:sp>
      <p:sp>
        <p:nvSpPr>
          <p:cNvPr id="44" name="Rectangle 43">
            <a:extLst>
              <a:ext uri="{FF2B5EF4-FFF2-40B4-BE49-F238E27FC236}">
                <a16:creationId xmlns:a16="http://schemas.microsoft.com/office/drawing/2014/main" id="{26CC2A5F-8741-41E2-8459-7E6C13F1FE7C}"/>
              </a:ext>
            </a:extLst>
          </p:cNvPr>
          <p:cNvSpPr/>
          <p:nvPr/>
        </p:nvSpPr>
        <p:spPr>
          <a:xfrm>
            <a:off x="8288498" y="2320476"/>
            <a:ext cx="1919628" cy="400110"/>
          </a:xfrm>
          <a:prstGeom prst="rect">
            <a:avLst/>
          </a:prstGeom>
        </p:spPr>
        <p:txBody>
          <a:bodyPr wrap="none">
            <a:spAutoFit/>
          </a:bodyPr>
          <a:lstStyle/>
          <a:p>
            <a:r>
              <a:rPr lang="en-US" sz="2000" b="1" baseline="-25000" dirty="0">
                <a:solidFill>
                  <a:prstClr val="black"/>
                </a:solidFill>
                <a:latin typeface="+mj-lt"/>
              </a:rPr>
              <a:t>Recruiting at Dose Level 2</a:t>
            </a:r>
            <a:endParaRPr lang="en-US" sz="2000" dirty="0">
              <a:latin typeface="+mj-lt"/>
            </a:endParaRPr>
          </a:p>
        </p:txBody>
      </p:sp>
      <p:sp>
        <p:nvSpPr>
          <p:cNvPr id="28" name="Rectangle 27">
            <a:extLst>
              <a:ext uri="{FF2B5EF4-FFF2-40B4-BE49-F238E27FC236}">
                <a16:creationId xmlns:a16="http://schemas.microsoft.com/office/drawing/2014/main" id="{0F13F2A5-FE57-430E-BB18-E5E9AA17DC73}"/>
              </a:ext>
            </a:extLst>
          </p:cNvPr>
          <p:cNvSpPr/>
          <p:nvPr/>
        </p:nvSpPr>
        <p:spPr>
          <a:xfrm>
            <a:off x="4552831" y="1888851"/>
            <a:ext cx="3817840" cy="338554"/>
          </a:xfrm>
          <a:prstGeom prst="rect">
            <a:avLst/>
          </a:prstGeom>
        </p:spPr>
        <p:txBody>
          <a:bodyPr wrap="square">
            <a:spAutoFit/>
          </a:bodyPr>
          <a:lstStyle/>
          <a:p>
            <a:pPr lvl="0" defTabSz="685561"/>
            <a:r>
              <a:rPr lang="en-US" sz="2400" b="1" baseline="-25000" dirty="0">
                <a:solidFill>
                  <a:schemeClr val="accent2">
                    <a:lumMod val="75000"/>
                  </a:schemeClr>
                </a:solidFill>
              </a:rPr>
              <a:t>ARM B: VSV-IFNΒ-NIS WITH RUXOLITINIB</a:t>
            </a:r>
          </a:p>
        </p:txBody>
      </p:sp>
    </p:spTree>
    <p:extLst>
      <p:ext uri="{BB962C8B-B14F-4D97-AF65-F5344CB8AC3E}">
        <p14:creationId xmlns:p14="http://schemas.microsoft.com/office/powerpoint/2010/main" val="1600313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alphaModFix amt="83000"/>
          </a:blip>
          <a:srcRect t="22129" r="9092" b="19061"/>
          <a:stretch/>
        </p:blipFill>
        <p:spPr>
          <a:xfrm>
            <a:off x="3522570" y="10"/>
            <a:ext cx="8666255"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DEF0432-52AB-44D4-BD7B-F2070AA55CB4}"/>
              </a:ext>
            </a:extLst>
          </p:cNvPr>
          <p:cNvSpPr>
            <a:spLocks noGrp="1"/>
          </p:cNvSpPr>
          <p:nvPr>
            <p:ph type="body" idx="1"/>
          </p:nvPr>
        </p:nvSpPr>
        <p:spPr>
          <a:xfrm>
            <a:off x="-43948" y="6466448"/>
            <a:ext cx="1653999" cy="570089"/>
          </a:xfrm>
        </p:spPr>
        <p:txBody>
          <a:bodyPr vert="horz" lIns="91440" tIns="45720" rIns="91440" bIns="45720" rtlCol="0">
            <a:normAutofit/>
          </a:bodyPr>
          <a:lstStyle/>
          <a:p>
            <a:pPr marR="0" lvl="0" defTabSz="914400" fontAlgn="auto">
              <a:spcAft>
                <a:spcPts val="0"/>
              </a:spcAft>
              <a:buClrTx/>
              <a:buSzTx/>
              <a:tabLst/>
              <a:defRPr/>
            </a:pPr>
            <a:r>
              <a:rPr kumimoji="0" lang="en-US" sz="2000" b="0" i="0" u="none" strike="noStrike" cap="none" spc="0" normalizeH="0" baseline="0" noProof="0" dirty="0">
                <a:ln>
                  <a:noFill/>
                </a:ln>
                <a:solidFill>
                  <a:srgbClr val="6161FF"/>
                </a:solidFill>
                <a:effectLst/>
                <a:uLnTx/>
                <a:uFillTx/>
              </a:rPr>
              <a:t>IOVC 2021</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345AE2-2182-43E7-87A9-CF8F779B0334}"/>
              </a:ext>
            </a:extLst>
          </p:cNvPr>
          <p:cNvSpPr/>
          <p:nvPr/>
        </p:nvSpPr>
        <p:spPr>
          <a:xfrm>
            <a:off x="361244" y="304800"/>
            <a:ext cx="1490134" cy="62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0F95AB72-929A-4F47-BF30-86FD341F52E8}"/>
              </a:ext>
            </a:extLst>
          </p:cNvPr>
          <p:cNvGrpSpPr/>
          <p:nvPr/>
        </p:nvGrpSpPr>
        <p:grpSpPr>
          <a:xfrm>
            <a:off x="1327628" y="1379939"/>
            <a:ext cx="10748666" cy="5454447"/>
            <a:chOff x="-375014" y="1295956"/>
            <a:chExt cx="12421586" cy="5482233"/>
          </a:xfrm>
        </p:grpSpPr>
        <p:sp>
          <p:nvSpPr>
            <p:cNvPr id="16" name="Rectangle 15">
              <a:extLst>
                <a:ext uri="{FF2B5EF4-FFF2-40B4-BE49-F238E27FC236}">
                  <a16:creationId xmlns:a16="http://schemas.microsoft.com/office/drawing/2014/main" id="{0A17B183-2CE2-446A-9302-616ED6ADC5E6}"/>
                </a:ext>
              </a:extLst>
            </p:cNvPr>
            <p:cNvSpPr/>
            <p:nvPr/>
          </p:nvSpPr>
          <p:spPr>
            <a:xfrm>
              <a:off x="8830167" y="3784909"/>
              <a:ext cx="3135065" cy="2502075"/>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3"/>
              <a:endParaRPr lang="en-US">
                <a:solidFill>
                  <a:srgbClr val="FFFFFF"/>
                </a:solidFill>
                <a:latin typeface="Arial" panose="020B0604020202020204"/>
              </a:endParaRPr>
            </a:p>
          </p:txBody>
        </p:sp>
        <p:sp>
          <p:nvSpPr>
            <p:cNvPr id="18" name="Rectangle 17">
              <a:extLst>
                <a:ext uri="{FF2B5EF4-FFF2-40B4-BE49-F238E27FC236}">
                  <a16:creationId xmlns:a16="http://schemas.microsoft.com/office/drawing/2014/main" id="{CD9AFBFE-5363-414C-AD36-6DF1A0F1DABE}"/>
                </a:ext>
              </a:extLst>
            </p:cNvPr>
            <p:cNvSpPr/>
            <p:nvPr/>
          </p:nvSpPr>
          <p:spPr>
            <a:xfrm>
              <a:off x="2945632" y="1295956"/>
              <a:ext cx="5754452" cy="4973415"/>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3"/>
              <a:endParaRPr lang="en-US" dirty="0">
                <a:solidFill>
                  <a:srgbClr val="FFFFFF"/>
                </a:solidFill>
                <a:latin typeface="Arial" panose="020B0604020202020204"/>
              </a:endParaRPr>
            </a:p>
          </p:txBody>
        </p:sp>
        <p:sp>
          <p:nvSpPr>
            <p:cNvPr id="19" name="Rectangle 18">
              <a:extLst>
                <a:ext uri="{FF2B5EF4-FFF2-40B4-BE49-F238E27FC236}">
                  <a16:creationId xmlns:a16="http://schemas.microsoft.com/office/drawing/2014/main" id="{FD769EAA-685E-4B8B-B65F-7512E1BE0A69}"/>
                </a:ext>
              </a:extLst>
            </p:cNvPr>
            <p:cNvSpPr/>
            <p:nvPr/>
          </p:nvSpPr>
          <p:spPr>
            <a:xfrm>
              <a:off x="359442" y="1309078"/>
              <a:ext cx="2371452" cy="497790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3"/>
              <a:endParaRPr lang="en-US">
                <a:solidFill>
                  <a:srgbClr val="FFFFFF"/>
                </a:solidFill>
                <a:latin typeface="Arial" panose="020B0604020202020204"/>
              </a:endParaRPr>
            </a:p>
          </p:txBody>
        </p:sp>
        <p:sp>
          <p:nvSpPr>
            <p:cNvPr id="20" name="TextBox 19">
              <a:extLst>
                <a:ext uri="{FF2B5EF4-FFF2-40B4-BE49-F238E27FC236}">
                  <a16:creationId xmlns:a16="http://schemas.microsoft.com/office/drawing/2014/main" id="{B6D28B0D-A0E2-441C-A8B3-2EA6BF5D56A9}"/>
                </a:ext>
              </a:extLst>
            </p:cNvPr>
            <p:cNvSpPr txBox="1"/>
            <p:nvPr/>
          </p:nvSpPr>
          <p:spPr>
            <a:xfrm>
              <a:off x="3485702" y="3406334"/>
              <a:ext cx="3161065" cy="3371855"/>
            </a:xfrm>
            <a:prstGeom prst="rect">
              <a:avLst/>
            </a:prstGeom>
            <a:solidFill>
              <a:srgbClr val="002060">
                <a:alpha val="0"/>
              </a:srgbClr>
            </a:solidFill>
          </p:spPr>
          <p:txBody>
            <a:bodyPr wrap="square" rtlCol="0">
              <a:spAutoFit/>
            </a:bodyPr>
            <a:lstStyle/>
            <a:p>
              <a:pPr defTabSz="913853"/>
              <a:r>
                <a:rPr lang="en-US" sz="1400" dirty="0">
                  <a:solidFill>
                    <a:srgbClr val="FFFFFF"/>
                  </a:solidFill>
                  <a:latin typeface="Arial" panose="020B0604020202020204"/>
                </a:rPr>
                <a:t>Thomas E </a:t>
              </a:r>
              <a:r>
                <a:rPr lang="en-US" sz="1400" dirty="0" err="1">
                  <a:solidFill>
                    <a:srgbClr val="FFFFFF"/>
                  </a:solidFill>
                  <a:latin typeface="Arial" panose="020B0604020202020204"/>
                </a:rPr>
                <a:t>Witzig</a:t>
              </a:r>
              <a:endParaRPr lang="en-US" sz="1400" dirty="0">
                <a:solidFill>
                  <a:srgbClr val="FFFFFF"/>
                </a:solidFill>
                <a:latin typeface="Arial" panose="020B0604020202020204"/>
              </a:endParaRPr>
            </a:p>
            <a:p>
              <a:pPr defTabSz="913853"/>
              <a:r>
                <a:rPr lang="en-US" sz="1400" dirty="0">
                  <a:solidFill>
                    <a:srgbClr val="FFFFFF"/>
                  </a:solidFill>
                  <a:latin typeface="Arial" panose="020B0604020202020204"/>
                </a:rPr>
                <a:t>Nora Bennani</a:t>
              </a:r>
              <a:br>
                <a:rPr lang="en-US" sz="1400" dirty="0">
                  <a:solidFill>
                    <a:srgbClr val="FFFFFF"/>
                  </a:solidFill>
                  <a:latin typeface="Arial" panose="020B0604020202020204"/>
                </a:rPr>
              </a:br>
              <a:r>
                <a:rPr lang="en-US" sz="1400" dirty="0">
                  <a:solidFill>
                    <a:srgbClr val="FFFFFF"/>
                  </a:solidFill>
                  <a:latin typeface="Arial" panose="020B0604020202020204"/>
                </a:rPr>
                <a:t>Mrinal S Patnaik </a:t>
              </a:r>
              <a:br>
                <a:rPr lang="en-US" sz="1400" dirty="0">
                  <a:solidFill>
                    <a:srgbClr val="FFFFFF"/>
                  </a:solidFill>
                  <a:latin typeface="Arial" panose="020B0604020202020204"/>
                </a:rPr>
              </a:br>
              <a:r>
                <a:rPr lang="en-US" sz="1400" dirty="0">
                  <a:solidFill>
                    <a:srgbClr val="FFFFFF"/>
                  </a:solidFill>
                  <a:latin typeface="Arial" panose="020B0604020202020204"/>
                </a:rPr>
                <a:t>Francis K Buadi  </a:t>
              </a:r>
              <a:br>
                <a:rPr lang="en-US" sz="1400" dirty="0">
                  <a:solidFill>
                    <a:srgbClr val="FFFFFF"/>
                  </a:solidFill>
                  <a:latin typeface="Arial" panose="020B0604020202020204"/>
                </a:rPr>
              </a:br>
              <a:r>
                <a:rPr lang="en-US" sz="1400" dirty="0">
                  <a:solidFill>
                    <a:srgbClr val="FFFFFF"/>
                  </a:solidFill>
                  <a:latin typeface="Arial" panose="020B0604020202020204"/>
                </a:rPr>
                <a:t>Angela Dispenzieri </a:t>
              </a:r>
              <a:br>
                <a:rPr lang="en-US" sz="1400" dirty="0">
                  <a:solidFill>
                    <a:srgbClr val="FFFFFF"/>
                  </a:solidFill>
                  <a:latin typeface="Arial" panose="020B0604020202020204"/>
                </a:rPr>
              </a:br>
              <a:r>
                <a:rPr lang="en-US" sz="1400" dirty="0" err="1">
                  <a:solidFill>
                    <a:srgbClr val="FFFFFF"/>
                  </a:solidFill>
                  <a:latin typeface="Arial" panose="020B0604020202020204"/>
                </a:rPr>
                <a:t>Morie</a:t>
              </a:r>
              <a:r>
                <a:rPr lang="en-US" sz="1400" dirty="0">
                  <a:solidFill>
                    <a:srgbClr val="FFFFFF"/>
                  </a:solidFill>
                  <a:latin typeface="Arial" panose="020B0604020202020204"/>
                </a:rPr>
                <a:t> A Gertz</a:t>
              </a:r>
              <a:br>
                <a:rPr lang="en-US" sz="1400" dirty="0">
                  <a:solidFill>
                    <a:srgbClr val="FFFFFF"/>
                  </a:solidFill>
                  <a:latin typeface="Arial" panose="020B0604020202020204"/>
                </a:rPr>
              </a:br>
              <a:r>
                <a:rPr lang="en-US" sz="1400" dirty="0">
                  <a:solidFill>
                    <a:srgbClr val="FFFFFF"/>
                  </a:solidFill>
                  <a:latin typeface="Arial" panose="020B0604020202020204"/>
                </a:rPr>
                <a:t>Rahma Warsame </a:t>
              </a:r>
              <a:br>
                <a:rPr lang="en-US" sz="1400" dirty="0">
                  <a:solidFill>
                    <a:srgbClr val="FFFFFF"/>
                  </a:solidFill>
                  <a:latin typeface="Arial" panose="020B0604020202020204"/>
                </a:rPr>
              </a:br>
              <a:r>
                <a:rPr lang="en-US" sz="1400" dirty="0">
                  <a:solidFill>
                    <a:srgbClr val="FFFFFF"/>
                  </a:solidFill>
                  <a:latin typeface="Arial" panose="020B0604020202020204"/>
                </a:rPr>
                <a:t>Ronald S Go </a:t>
              </a:r>
              <a:br>
                <a:rPr lang="en-US" sz="1400" dirty="0">
                  <a:solidFill>
                    <a:srgbClr val="FFFFFF"/>
                  </a:solidFill>
                  <a:latin typeface="Arial" panose="020B0604020202020204"/>
                </a:rPr>
              </a:br>
              <a:r>
                <a:rPr lang="en-US" sz="1400" dirty="0">
                  <a:solidFill>
                    <a:srgbClr val="FFFFFF"/>
                  </a:solidFill>
                  <a:latin typeface="Arial" panose="020B0604020202020204"/>
                </a:rPr>
                <a:t>Suzanne R Hayman </a:t>
              </a:r>
              <a:br>
                <a:rPr lang="en-US" sz="1400" dirty="0">
                  <a:solidFill>
                    <a:srgbClr val="FFFFFF"/>
                  </a:solidFill>
                  <a:latin typeface="Arial" panose="020B0604020202020204"/>
                </a:rPr>
              </a:br>
              <a:r>
                <a:rPr lang="en-US" sz="1400" dirty="0">
                  <a:solidFill>
                    <a:srgbClr val="FFFFFF"/>
                  </a:solidFill>
                  <a:latin typeface="Arial" panose="020B0604020202020204"/>
                </a:rPr>
                <a:t> David Dingli </a:t>
              </a:r>
            </a:p>
            <a:p>
              <a:pPr defTabSz="913853"/>
              <a:r>
                <a:rPr lang="en-US" sz="1400" dirty="0">
                  <a:solidFill>
                    <a:srgbClr val="FFFFFF"/>
                  </a:solidFill>
                  <a:latin typeface="Arial" panose="020B0604020202020204"/>
                </a:rPr>
                <a:t>S Vincent Rajkumar </a:t>
              </a:r>
            </a:p>
            <a:p>
              <a:pPr defTabSz="913853"/>
              <a:r>
                <a:rPr lang="en-US" sz="1400" dirty="0">
                  <a:solidFill>
                    <a:srgbClr val="FFFFFF"/>
                  </a:solidFill>
                  <a:latin typeface="Arial" panose="020B0604020202020204"/>
                </a:rPr>
                <a:t>Nelson Leung </a:t>
              </a:r>
            </a:p>
            <a:p>
              <a:pPr defTabSz="913853"/>
              <a:r>
                <a:rPr lang="en-US" sz="1400" dirty="0">
                  <a:solidFill>
                    <a:srgbClr val="FFFFFF"/>
                  </a:solidFill>
                  <a:latin typeface="Arial" panose="020B0604020202020204"/>
                </a:rPr>
                <a:t>Leif </a:t>
              </a:r>
              <a:r>
                <a:rPr lang="en-US" sz="1400" dirty="0" err="1">
                  <a:solidFill>
                    <a:srgbClr val="FFFFFF"/>
                  </a:solidFill>
                  <a:latin typeface="Arial" panose="020B0604020202020204"/>
                </a:rPr>
                <a:t>Bergsagel</a:t>
              </a:r>
              <a:endParaRPr lang="en-US" sz="1400" dirty="0">
                <a:solidFill>
                  <a:srgbClr val="FFFFFF"/>
                </a:solidFill>
                <a:latin typeface="Arial" panose="020B0604020202020204"/>
              </a:endParaRPr>
            </a:p>
            <a:p>
              <a:pPr defTabSz="913853"/>
              <a:r>
                <a:rPr lang="en-US" sz="1400" dirty="0">
                  <a:solidFill>
                    <a:srgbClr val="FFFFFF"/>
                  </a:solidFill>
                  <a:latin typeface="Arial" panose="020B0604020202020204"/>
                </a:rPr>
                <a:t>Javier Munoz</a:t>
              </a:r>
            </a:p>
            <a:p>
              <a:pPr defTabSz="913853"/>
              <a:endParaRPr lang="en-US" sz="1600" dirty="0">
                <a:solidFill>
                  <a:srgbClr val="FFFFFF"/>
                </a:solidFill>
                <a:latin typeface="Arial" panose="020B0604020202020204"/>
              </a:endParaRPr>
            </a:p>
          </p:txBody>
        </p:sp>
        <p:sp>
          <p:nvSpPr>
            <p:cNvPr id="21" name="Rectangle 20">
              <a:extLst>
                <a:ext uri="{FF2B5EF4-FFF2-40B4-BE49-F238E27FC236}">
                  <a16:creationId xmlns:a16="http://schemas.microsoft.com/office/drawing/2014/main" id="{DC876DA3-7597-4123-AA31-5FFD0687D83B}"/>
                </a:ext>
              </a:extLst>
            </p:cNvPr>
            <p:cNvSpPr/>
            <p:nvPr/>
          </p:nvSpPr>
          <p:spPr>
            <a:xfrm>
              <a:off x="8239327" y="2932749"/>
              <a:ext cx="3807245" cy="1938495"/>
            </a:xfrm>
            <a:prstGeom prst="rect">
              <a:avLst/>
            </a:prstGeom>
            <a:noFill/>
          </p:spPr>
          <p:txBody>
            <a:bodyPr wrap="square">
              <a:spAutoFit/>
            </a:bodyPr>
            <a:lstStyle/>
            <a:p>
              <a:pPr defTabSz="913853"/>
              <a:r>
                <a:rPr lang="en-US" sz="2133" b="1" u="sng" dirty="0">
                  <a:solidFill>
                    <a:srgbClr val="D3CEF6"/>
                  </a:solidFill>
                  <a:latin typeface="Arial" panose="020B0604020202020204"/>
                </a:rPr>
                <a:t>Russell and Peng Lab</a:t>
              </a:r>
              <a:endParaRPr lang="en-US" dirty="0">
                <a:solidFill>
                  <a:srgbClr val="D3CEF6"/>
                </a:solidFill>
                <a:latin typeface="Arial" panose="020B0604020202020204"/>
              </a:endParaRPr>
            </a:p>
            <a:p>
              <a:pPr defTabSz="913853"/>
              <a:r>
                <a:rPr lang="en-US" sz="1400" dirty="0">
                  <a:solidFill>
                    <a:srgbClr val="FFFFFF"/>
                  </a:solidFill>
                  <a:latin typeface="Arial" panose="020B0604020202020204"/>
                </a:rPr>
                <a:t>Nandakumar Packiriswamy</a:t>
              </a:r>
              <a:br>
                <a:rPr lang="en-US" sz="1400" dirty="0">
                  <a:solidFill>
                    <a:srgbClr val="FFFFFF"/>
                  </a:solidFill>
                  <a:latin typeface="Arial" panose="020B0604020202020204"/>
                </a:rPr>
              </a:br>
              <a:r>
                <a:rPr lang="en-US" sz="1400" dirty="0">
                  <a:solidFill>
                    <a:srgbClr val="FFFFFF"/>
                  </a:solidFill>
                  <a:latin typeface="Arial" panose="020B0604020202020204"/>
                </a:rPr>
                <a:t>Lianwen Zhang</a:t>
              </a:r>
              <a:br>
                <a:rPr lang="en-US" sz="1400" dirty="0">
                  <a:solidFill>
                    <a:srgbClr val="FFFFFF"/>
                  </a:solidFill>
                  <a:latin typeface="Arial" panose="020B0604020202020204"/>
                </a:rPr>
              </a:br>
              <a:r>
                <a:rPr lang="en-US" sz="1400" dirty="0">
                  <a:solidFill>
                    <a:srgbClr val="FFFFFF"/>
                  </a:solidFill>
                  <a:latin typeface="Arial" panose="020B0604020202020204"/>
                </a:rPr>
                <a:t>Baskar Balakrishnan</a:t>
              </a:r>
            </a:p>
            <a:p>
              <a:pPr defTabSz="913853"/>
              <a:r>
                <a:rPr lang="en-US" sz="1400" dirty="0">
                  <a:solidFill>
                    <a:srgbClr val="FFFFFF"/>
                  </a:solidFill>
                  <a:latin typeface="Arial" panose="020B0604020202020204"/>
                </a:rPr>
                <a:t>Beth Brunton </a:t>
              </a:r>
            </a:p>
            <a:p>
              <a:pPr defTabSz="913853"/>
              <a:r>
                <a:rPr lang="en-US" sz="1400" dirty="0">
                  <a:solidFill>
                    <a:srgbClr val="FFFFFF"/>
                  </a:solidFill>
                  <a:latin typeface="Arial" panose="020B0604020202020204"/>
                </a:rPr>
                <a:t>Mike Steele</a:t>
              </a:r>
            </a:p>
            <a:p>
              <a:pPr defTabSz="913853"/>
              <a:r>
                <a:rPr lang="en-US" sz="1400" dirty="0">
                  <a:solidFill>
                    <a:srgbClr val="FFFFFF"/>
                  </a:solidFill>
                  <a:latin typeface="Arial" panose="020B0604020202020204"/>
                </a:rPr>
                <a:t>Alysha Newsom</a:t>
              </a:r>
              <a:br>
                <a:rPr lang="en-US" sz="1400" dirty="0">
                  <a:solidFill>
                    <a:srgbClr val="FFFFFF"/>
                  </a:solidFill>
                  <a:latin typeface="Arial" panose="020B0604020202020204"/>
                </a:rPr>
              </a:br>
              <a:r>
                <a:rPr lang="en-US" sz="1400" dirty="0">
                  <a:solidFill>
                    <a:srgbClr val="FFFFFF"/>
                  </a:solidFill>
                  <a:latin typeface="Arial" panose="020B0604020202020204"/>
                </a:rPr>
                <a:t>Nathan Jenks</a:t>
              </a:r>
            </a:p>
          </p:txBody>
        </p:sp>
        <p:sp>
          <p:nvSpPr>
            <p:cNvPr id="22" name="Rectangle 21">
              <a:extLst>
                <a:ext uri="{FF2B5EF4-FFF2-40B4-BE49-F238E27FC236}">
                  <a16:creationId xmlns:a16="http://schemas.microsoft.com/office/drawing/2014/main" id="{ABFB3F8C-36D6-491A-97F9-C717FDE3BD47}"/>
                </a:ext>
              </a:extLst>
            </p:cNvPr>
            <p:cNvSpPr/>
            <p:nvPr/>
          </p:nvSpPr>
          <p:spPr>
            <a:xfrm>
              <a:off x="-375014" y="3283106"/>
              <a:ext cx="2355972" cy="461537"/>
            </a:xfrm>
            <a:prstGeom prst="rect">
              <a:avLst/>
            </a:prstGeom>
            <a:solidFill>
              <a:srgbClr val="002060">
                <a:alpha val="20000"/>
              </a:srgbClr>
            </a:solidFill>
          </p:spPr>
          <p:txBody>
            <a:bodyPr wrap="square">
              <a:spAutoFit/>
            </a:bodyPr>
            <a:lstStyle/>
            <a:p>
              <a:pPr defTabSz="913853"/>
              <a:r>
                <a:rPr lang="en-US" sz="2399" b="1" dirty="0">
                  <a:latin typeface="Arial" panose="020B0604020202020204"/>
                </a:rPr>
                <a:t>Our Patients</a:t>
              </a:r>
            </a:p>
          </p:txBody>
        </p:sp>
        <p:sp>
          <p:nvSpPr>
            <p:cNvPr id="23" name="Rectangle 22">
              <a:extLst>
                <a:ext uri="{FF2B5EF4-FFF2-40B4-BE49-F238E27FC236}">
                  <a16:creationId xmlns:a16="http://schemas.microsoft.com/office/drawing/2014/main" id="{9628354C-E449-4C85-A380-2152D788C4C8}"/>
                </a:ext>
              </a:extLst>
            </p:cNvPr>
            <p:cNvSpPr/>
            <p:nvPr/>
          </p:nvSpPr>
          <p:spPr>
            <a:xfrm>
              <a:off x="8300666" y="5611251"/>
              <a:ext cx="2227980" cy="958967"/>
            </a:xfrm>
            <a:prstGeom prst="rect">
              <a:avLst/>
            </a:prstGeom>
            <a:noFill/>
            <a:ln>
              <a:noFill/>
            </a:ln>
          </p:spPr>
          <p:txBody>
            <a:bodyPr wrap="square">
              <a:spAutoFit/>
            </a:bodyPr>
            <a:lstStyle/>
            <a:p>
              <a:pPr defTabSz="913853"/>
              <a:r>
                <a:rPr lang="en-US" sz="1400" dirty="0">
                  <a:solidFill>
                    <a:srgbClr val="FFFFFF"/>
                  </a:solidFill>
                  <a:latin typeface="Arial" panose="020B0604020202020204"/>
                </a:rPr>
                <a:t>Susan Geyer </a:t>
              </a:r>
              <a:r>
                <a:rPr lang="en-US" sz="1400" dirty="0" err="1">
                  <a:solidFill>
                    <a:srgbClr val="FFFFFF"/>
                  </a:solidFill>
                  <a:latin typeface="Arial" panose="020B0604020202020204"/>
                </a:rPr>
                <a:t>Amylou</a:t>
              </a:r>
              <a:r>
                <a:rPr lang="en-US" sz="1400" dirty="0">
                  <a:solidFill>
                    <a:srgbClr val="FFFFFF"/>
                  </a:solidFill>
                  <a:latin typeface="Arial" panose="020B0604020202020204"/>
                </a:rPr>
                <a:t> C . Dueck, Brenda F. Ginos, Marissa </a:t>
              </a:r>
              <a:r>
                <a:rPr lang="en-US" sz="1400" dirty="0" err="1">
                  <a:solidFill>
                    <a:srgbClr val="FFFFFF"/>
                  </a:solidFill>
                  <a:latin typeface="Arial" panose="020B0604020202020204"/>
                </a:rPr>
                <a:t>Giers</a:t>
              </a:r>
              <a:endParaRPr lang="en-US" sz="1400" dirty="0">
                <a:solidFill>
                  <a:srgbClr val="FFFFFF"/>
                </a:solidFill>
                <a:latin typeface="Arial" panose="020B0604020202020204"/>
              </a:endParaRPr>
            </a:p>
            <a:p>
              <a:pPr defTabSz="913853"/>
              <a:r>
                <a:rPr lang="en-US" sz="1400" dirty="0">
                  <a:solidFill>
                    <a:srgbClr val="FFFFFF"/>
                  </a:solidFill>
                  <a:latin typeface="Arial" panose="020B0604020202020204"/>
                </a:rPr>
                <a:t>Ann Birgin</a:t>
              </a:r>
            </a:p>
          </p:txBody>
        </p:sp>
        <p:sp>
          <p:nvSpPr>
            <p:cNvPr id="24" name="Rectangle 23">
              <a:extLst>
                <a:ext uri="{FF2B5EF4-FFF2-40B4-BE49-F238E27FC236}">
                  <a16:creationId xmlns:a16="http://schemas.microsoft.com/office/drawing/2014/main" id="{D7846D8D-F896-433A-A233-3B344DDB9750}"/>
                </a:ext>
              </a:extLst>
            </p:cNvPr>
            <p:cNvSpPr/>
            <p:nvPr/>
          </p:nvSpPr>
          <p:spPr>
            <a:xfrm>
              <a:off x="5822858" y="3406334"/>
              <a:ext cx="2627874" cy="2907838"/>
            </a:xfrm>
            <a:prstGeom prst="rect">
              <a:avLst/>
            </a:prstGeom>
            <a:solidFill>
              <a:srgbClr val="002060">
                <a:alpha val="16000"/>
              </a:srgbClr>
            </a:solidFill>
          </p:spPr>
          <p:txBody>
            <a:bodyPr wrap="square">
              <a:spAutoFit/>
            </a:bodyPr>
            <a:lstStyle/>
            <a:p>
              <a:pPr defTabSz="913853"/>
              <a:r>
                <a:rPr lang="en-US" sz="1400" dirty="0">
                  <a:solidFill>
                    <a:srgbClr val="FFFFFF"/>
                  </a:solidFill>
                  <a:latin typeface="Arial" panose="020B0604020202020204"/>
                </a:rPr>
                <a:t>Wilson Gonsalves Taxiarchis Kourelis </a:t>
              </a:r>
            </a:p>
            <a:p>
              <a:pPr defTabSz="913853"/>
              <a:r>
                <a:rPr lang="en-US" sz="1400" dirty="0">
                  <a:solidFill>
                    <a:srgbClr val="FFFFFF"/>
                  </a:solidFill>
                  <a:latin typeface="Arial" panose="020B0604020202020204"/>
                </a:rPr>
                <a:t>Eli </a:t>
              </a:r>
              <a:r>
                <a:rPr lang="en-US" sz="1400" dirty="0" err="1">
                  <a:solidFill>
                    <a:srgbClr val="FFFFFF"/>
                  </a:solidFill>
                  <a:latin typeface="Arial" panose="020B0604020202020204"/>
                </a:rPr>
                <a:t>Muchtar</a:t>
              </a:r>
              <a:endParaRPr lang="en-US" sz="1400" dirty="0">
                <a:solidFill>
                  <a:srgbClr val="FFFFFF"/>
                </a:solidFill>
                <a:latin typeface="Arial" panose="020B0604020202020204"/>
              </a:endParaRPr>
            </a:p>
            <a:p>
              <a:pPr defTabSz="913853"/>
              <a:r>
                <a:rPr lang="en-US" sz="1400" dirty="0">
                  <a:solidFill>
                    <a:srgbClr val="FFFFFF"/>
                  </a:solidFill>
                  <a:latin typeface="Arial" panose="020B0604020202020204"/>
                </a:rPr>
                <a:t>Moritz Binder </a:t>
              </a:r>
            </a:p>
            <a:p>
              <a:pPr defTabSz="913853"/>
              <a:r>
                <a:rPr lang="en-US" sz="1400" dirty="0">
                  <a:solidFill>
                    <a:srgbClr val="FFFFFF"/>
                  </a:solidFill>
                  <a:latin typeface="Arial" panose="020B0604020202020204"/>
                </a:rPr>
                <a:t>Prashant Kapoor </a:t>
              </a:r>
            </a:p>
            <a:p>
              <a:pPr defTabSz="913853"/>
              <a:r>
                <a:rPr lang="en-US" sz="1400" dirty="0">
                  <a:solidFill>
                    <a:srgbClr val="FFFFFF"/>
                  </a:solidFill>
                  <a:latin typeface="Arial" panose="020B0604020202020204"/>
                </a:rPr>
                <a:t>Robert A Kyle </a:t>
              </a:r>
            </a:p>
            <a:p>
              <a:pPr defTabSz="913853"/>
              <a:r>
                <a:rPr lang="en-US" sz="1400" dirty="0">
                  <a:solidFill>
                    <a:srgbClr val="FFFFFF"/>
                  </a:solidFill>
                  <a:latin typeface="Arial" panose="020B0604020202020204"/>
                </a:rPr>
                <a:t>Yi Lin</a:t>
              </a:r>
            </a:p>
            <a:p>
              <a:pPr defTabSz="913853"/>
              <a:r>
                <a:rPr lang="en-US" sz="1400" dirty="0">
                  <a:solidFill>
                    <a:srgbClr val="FFFFFF"/>
                  </a:solidFill>
                  <a:latin typeface="Arial" panose="020B0604020202020204"/>
                </a:rPr>
                <a:t>Amie Fonder</a:t>
              </a:r>
            </a:p>
            <a:p>
              <a:pPr defTabSz="913853"/>
              <a:r>
                <a:rPr lang="en-US" sz="1400" dirty="0">
                  <a:solidFill>
                    <a:srgbClr val="FFFFFF"/>
                  </a:solidFill>
                  <a:latin typeface="Arial" panose="020B0604020202020204"/>
                </a:rPr>
                <a:t>Miriam Hobbs</a:t>
              </a:r>
            </a:p>
            <a:p>
              <a:pPr defTabSz="913853"/>
              <a:r>
                <a:rPr lang="en-US" sz="1400" dirty="0">
                  <a:solidFill>
                    <a:srgbClr val="FFFFFF"/>
                  </a:solidFill>
                  <a:latin typeface="Arial" panose="020B0604020202020204"/>
                </a:rPr>
                <a:t>Lisa Hwa</a:t>
              </a:r>
            </a:p>
            <a:p>
              <a:pPr defTabSz="913853"/>
              <a:r>
                <a:rPr lang="en-US" sz="1400" dirty="0">
                  <a:solidFill>
                    <a:srgbClr val="FFFFFF"/>
                  </a:solidFill>
                  <a:latin typeface="Arial" panose="020B0604020202020204"/>
                </a:rPr>
                <a:t>Shaji K Kumar</a:t>
              </a:r>
            </a:p>
            <a:p>
              <a:pPr defTabSz="913853"/>
              <a:endParaRPr lang="en-US" sz="1400" dirty="0">
                <a:solidFill>
                  <a:srgbClr val="FFFFFF"/>
                </a:solidFill>
                <a:latin typeface="Arial" panose="020B0604020202020204"/>
              </a:endParaRPr>
            </a:p>
            <a:p>
              <a:pPr defTabSz="913853"/>
              <a:endParaRPr lang="en-US" sz="1400" dirty="0">
                <a:solidFill>
                  <a:srgbClr val="FFFFFF"/>
                </a:solidFill>
                <a:latin typeface="Arial" panose="020B0604020202020204"/>
              </a:endParaRPr>
            </a:p>
          </p:txBody>
        </p:sp>
        <p:sp>
          <p:nvSpPr>
            <p:cNvPr id="25" name="Rectangle 24">
              <a:extLst>
                <a:ext uri="{FF2B5EF4-FFF2-40B4-BE49-F238E27FC236}">
                  <a16:creationId xmlns:a16="http://schemas.microsoft.com/office/drawing/2014/main" id="{D61D6139-AC55-4F79-8CA3-5DC38B787F62}"/>
                </a:ext>
              </a:extLst>
            </p:cNvPr>
            <p:cNvSpPr/>
            <p:nvPr/>
          </p:nvSpPr>
          <p:spPr>
            <a:xfrm>
              <a:off x="3514979" y="2932749"/>
              <a:ext cx="3807246" cy="422706"/>
            </a:xfrm>
            <a:prstGeom prst="rect">
              <a:avLst/>
            </a:prstGeom>
            <a:solidFill>
              <a:srgbClr val="002060">
                <a:alpha val="32000"/>
              </a:srgbClr>
            </a:solidFill>
          </p:spPr>
          <p:txBody>
            <a:bodyPr wrap="none">
              <a:spAutoFit/>
            </a:bodyPr>
            <a:lstStyle/>
            <a:p>
              <a:pPr defTabSz="913853"/>
              <a:r>
                <a:rPr lang="en-US" sz="2133" b="1" u="sng" dirty="0">
                  <a:solidFill>
                    <a:srgbClr val="D3CEF6"/>
                  </a:solidFill>
                  <a:latin typeface="Arial" panose="020B0604020202020204"/>
                </a:rPr>
                <a:t>Division of  Hematology</a:t>
              </a:r>
            </a:p>
          </p:txBody>
        </p:sp>
        <p:sp>
          <p:nvSpPr>
            <p:cNvPr id="26" name="TextBox 25">
              <a:extLst>
                <a:ext uri="{FF2B5EF4-FFF2-40B4-BE49-F238E27FC236}">
                  <a16:creationId xmlns:a16="http://schemas.microsoft.com/office/drawing/2014/main" id="{107D577F-E089-4F28-8158-42B26053731E}"/>
                </a:ext>
              </a:extLst>
            </p:cNvPr>
            <p:cNvSpPr txBox="1"/>
            <p:nvPr/>
          </p:nvSpPr>
          <p:spPr>
            <a:xfrm>
              <a:off x="8239327" y="4970891"/>
              <a:ext cx="2969733" cy="649624"/>
            </a:xfrm>
            <a:prstGeom prst="rect">
              <a:avLst/>
            </a:prstGeom>
            <a:noFill/>
          </p:spPr>
          <p:txBody>
            <a:bodyPr wrap="square" rtlCol="0">
              <a:spAutoFit/>
            </a:bodyPr>
            <a:lstStyle/>
            <a:p>
              <a:pPr defTabSz="913853"/>
              <a:r>
                <a:rPr lang="en-US" b="1" u="sng" dirty="0">
                  <a:solidFill>
                    <a:srgbClr val="D3CEF6"/>
                  </a:solidFill>
                  <a:latin typeface="Arial" panose="020B0604020202020204"/>
                </a:rPr>
                <a:t>Statisticians and Clinical trial support </a:t>
              </a:r>
            </a:p>
          </p:txBody>
        </p:sp>
      </p:grpSp>
      <p:sp>
        <p:nvSpPr>
          <p:cNvPr id="27" name="TextBox 26">
            <a:extLst>
              <a:ext uri="{FF2B5EF4-FFF2-40B4-BE49-F238E27FC236}">
                <a16:creationId xmlns:a16="http://schemas.microsoft.com/office/drawing/2014/main" id="{200752CE-1078-4A83-AE04-DFF33E5FE8DA}"/>
              </a:ext>
            </a:extLst>
          </p:cNvPr>
          <p:cNvSpPr txBox="1"/>
          <p:nvPr/>
        </p:nvSpPr>
        <p:spPr>
          <a:xfrm>
            <a:off x="6690780" y="5973838"/>
            <a:ext cx="1834639" cy="1241237"/>
          </a:xfrm>
          <a:prstGeom prst="rect">
            <a:avLst/>
          </a:prstGeom>
          <a:noFill/>
        </p:spPr>
        <p:txBody>
          <a:bodyPr wrap="square" rtlCol="0">
            <a:spAutoFit/>
          </a:bodyPr>
          <a:lstStyle/>
          <a:p>
            <a:r>
              <a:rPr lang="en-US" b="1" u="sng" dirty="0">
                <a:solidFill>
                  <a:srgbClr val="D3CEF6"/>
                </a:solidFill>
                <a:latin typeface="Arial" panose="020B0604020202020204"/>
              </a:rPr>
              <a:t>Radiology</a:t>
            </a:r>
          </a:p>
          <a:p>
            <a:r>
              <a:rPr lang="en-US" sz="1400" dirty="0">
                <a:solidFill>
                  <a:srgbClr val="FFFFFF"/>
                </a:solidFill>
                <a:latin typeface="Arial" panose="020B0604020202020204"/>
              </a:rPr>
              <a:t>Stephen M Broski</a:t>
            </a:r>
          </a:p>
          <a:p>
            <a:endParaRPr lang="en-US" sz="2133" dirty="0">
              <a:solidFill>
                <a:srgbClr val="FFFFFF"/>
              </a:solidFill>
              <a:latin typeface="Arial" panose="020B0604020202020204"/>
            </a:endParaRPr>
          </a:p>
          <a:p>
            <a:endParaRPr lang="en-US" sz="2133" dirty="0"/>
          </a:p>
        </p:txBody>
      </p:sp>
      <p:sp>
        <p:nvSpPr>
          <p:cNvPr id="9" name="TextBox 8">
            <a:extLst>
              <a:ext uri="{FF2B5EF4-FFF2-40B4-BE49-F238E27FC236}">
                <a16:creationId xmlns:a16="http://schemas.microsoft.com/office/drawing/2014/main" id="{E05D614A-D54B-4589-9AD3-AA8DC87FB361}"/>
              </a:ext>
            </a:extLst>
          </p:cNvPr>
          <p:cNvSpPr txBox="1"/>
          <p:nvPr/>
        </p:nvSpPr>
        <p:spPr>
          <a:xfrm>
            <a:off x="154316" y="97529"/>
            <a:ext cx="5881742" cy="769441"/>
          </a:xfrm>
          <a:prstGeom prst="rect">
            <a:avLst/>
          </a:prstGeom>
          <a:noFill/>
        </p:spPr>
        <p:txBody>
          <a:bodyPr wrap="square" rtlCol="0">
            <a:spAutoFit/>
          </a:bodyPr>
          <a:lstStyle/>
          <a:p>
            <a:r>
              <a:rPr lang="en-US" sz="4400" b="1" dirty="0"/>
              <a:t>Acknowledgements</a:t>
            </a:r>
          </a:p>
        </p:txBody>
      </p:sp>
      <p:sp>
        <p:nvSpPr>
          <p:cNvPr id="5" name="TextBox 4">
            <a:extLst>
              <a:ext uri="{FF2B5EF4-FFF2-40B4-BE49-F238E27FC236}">
                <a16:creationId xmlns:a16="http://schemas.microsoft.com/office/drawing/2014/main" id="{EB731E6D-357D-4B72-8240-9DC8FECCF88E}"/>
              </a:ext>
            </a:extLst>
          </p:cNvPr>
          <p:cNvSpPr txBox="1"/>
          <p:nvPr/>
        </p:nvSpPr>
        <p:spPr>
          <a:xfrm>
            <a:off x="4686202" y="1196466"/>
            <a:ext cx="4371049" cy="461665"/>
          </a:xfrm>
          <a:prstGeom prst="rect">
            <a:avLst/>
          </a:prstGeom>
          <a:noFill/>
        </p:spPr>
        <p:txBody>
          <a:bodyPr wrap="square" rtlCol="0">
            <a:spAutoFit/>
          </a:bodyPr>
          <a:lstStyle/>
          <a:p>
            <a:r>
              <a:rPr lang="en-US" sz="2400" b="1" u="sng" dirty="0">
                <a:solidFill>
                  <a:srgbClr val="D3CEF6"/>
                </a:solidFill>
                <a:latin typeface="Arial" panose="020B0604020202020204" pitchFamily="34" charset="0"/>
                <a:cs typeface="Arial" panose="020B0604020202020204" pitchFamily="34" charset="0"/>
              </a:rPr>
              <a:t>Principle Investigators </a:t>
            </a:r>
          </a:p>
        </p:txBody>
      </p:sp>
      <p:sp>
        <p:nvSpPr>
          <p:cNvPr id="6" name="TextBox 5">
            <a:extLst>
              <a:ext uri="{FF2B5EF4-FFF2-40B4-BE49-F238E27FC236}">
                <a16:creationId xmlns:a16="http://schemas.microsoft.com/office/drawing/2014/main" id="{DF551CDB-A109-47CF-8757-453D891B01B4}"/>
              </a:ext>
            </a:extLst>
          </p:cNvPr>
          <p:cNvSpPr txBox="1"/>
          <p:nvPr/>
        </p:nvSpPr>
        <p:spPr>
          <a:xfrm>
            <a:off x="4683489" y="1849514"/>
            <a:ext cx="3199589" cy="923330"/>
          </a:xfrm>
          <a:prstGeom prst="rect">
            <a:avLst/>
          </a:prstGeom>
          <a:noFill/>
        </p:spPr>
        <p:txBody>
          <a:bodyPr wrap="square" rtlCol="0">
            <a:spAutoFit/>
          </a:bodyPr>
          <a:lstStyle/>
          <a:p>
            <a:r>
              <a:rPr lang="en-US" b="1" dirty="0"/>
              <a:t>Dr. Martha Q. Lacy</a:t>
            </a:r>
          </a:p>
          <a:p>
            <a:r>
              <a:rPr lang="en-US" b="1" dirty="0"/>
              <a:t>Dr. Stephen J. Russell</a:t>
            </a:r>
          </a:p>
          <a:p>
            <a:r>
              <a:rPr lang="en-US" b="1" dirty="0"/>
              <a:t>Dr. Kah Whye Peng</a:t>
            </a:r>
          </a:p>
        </p:txBody>
      </p:sp>
    </p:spTree>
    <p:extLst>
      <p:ext uri="{BB962C8B-B14F-4D97-AF65-F5344CB8AC3E}">
        <p14:creationId xmlns:p14="http://schemas.microsoft.com/office/powerpoint/2010/main" val="285176721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22"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665512D-686B-45EA-9FE6-1CEDC4C5044C}"/>
              </a:ext>
            </a:extLst>
          </p:cNvPr>
          <p:cNvSpPr>
            <a:spLocks noGrp="1"/>
          </p:cNvSpPr>
          <p:nvPr>
            <p:ph type="title"/>
          </p:nvPr>
        </p:nvSpPr>
        <p:spPr>
          <a:xfrm>
            <a:off x="477855" y="1122363"/>
            <a:ext cx="5257119" cy="3301574"/>
          </a:xfrm>
        </p:spPr>
        <p:txBody>
          <a:bodyPr vert="horz" lIns="91440" tIns="45720" rIns="91440" bIns="45720" rtlCol="0" anchor="b">
            <a:normAutofit/>
          </a:bodyPr>
          <a:lstStyle/>
          <a:p>
            <a:pPr defTabSz="914400"/>
            <a:r>
              <a:rPr lang="en-US" sz="4800" b="1" dirty="0"/>
              <a:t>Thank You</a:t>
            </a:r>
          </a:p>
        </p:txBody>
      </p:sp>
      <p:sp>
        <p:nvSpPr>
          <p:cNvPr id="23"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90F64D0-35DD-4CA1-8D9D-A836DED8998C}"/>
              </a:ext>
            </a:extLst>
          </p:cNvPr>
          <p:cNvSpPr/>
          <p:nvPr/>
        </p:nvSpPr>
        <p:spPr>
          <a:xfrm>
            <a:off x="264920" y="307649"/>
            <a:ext cx="1316052" cy="796426"/>
          </a:xfrm>
          <a:prstGeom prst="rect">
            <a:avLst/>
          </a:prstGeom>
          <a:solidFill>
            <a:schemeClr val="bg1"/>
          </a:solidFill>
          <a:ln>
            <a:solidFill>
              <a:srgbClr val="0B0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A1923FB-1EB4-4B7B-A303-9C8FC6C9C2B5}"/>
              </a:ext>
            </a:extLst>
          </p:cNvPr>
          <p:cNvSpPr/>
          <p:nvPr/>
        </p:nvSpPr>
        <p:spPr>
          <a:xfrm>
            <a:off x="476157" y="4565208"/>
            <a:ext cx="6092825" cy="523220"/>
          </a:xfrm>
          <a:prstGeom prst="rect">
            <a:avLst/>
          </a:prstGeom>
        </p:spPr>
        <p:txBody>
          <a:bodyPr>
            <a:spAutoFit/>
          </a:bodyPr>
          <a:lstStyle/>
          <a:p>
            <a:r>
              <a:rPr lang="en-US" sz="2800" dirty="0">
                <a:solidFill>
                  <a:srgbClr val="A9A0EE"/>
                </a:solidFill>
              </a:rPr>
              <a:t>Questions and discussion</a:t>
            </a:r>
          </a:p>
        </p:txBody>
      </p:sp>
      <p:sp>
        <p:nvSpPr>
          <p:cNvPr id="9" name="Rectangle 8">
            <a:extLst>
              <a:ext uri="{FF2B5EF4-FFF2-40B4-BE49-F238E27FC236}">
                <a16:creationId xmlns:a16="http://schemas.microsoft.com/office/drawing/2014/main" id="{337913F3-C288-4782-99E5-5988CFDD704D}"/>
              </a:ext>
            </a:extLst>
          </p:cNvPr>
          <p:cNvSpPr/>
          <p:nvPr/>
        </p:nvSpPr>
        <p:spPr>
          <a:xfrm>
            <a:off x="838081" y="6071017"/>
            <a:ext cx="1824538" cy="369332"/>
          </a:xfrm>
          <a:prstGeom prst="rect">
            <a:avLst/>
          </a:prstGeom>
        </p:spPr>
        <p:txBody>
          <a:bodyPr wrap="none">
            <a:spAutoFit/>
          </a:bodyPr>
          <a:lstStyle/>
          <a:p>
            <a:r>
              <a:rPr lang="en-US" dirty="0">
                <a:latin typeface="TwitterChirp"/>
              </a:rPr>
              <a:t>@JoselleCookMD</a:t>
            </a:r>
            <a:endParaRPr lang="en-US" dirty="0"/>
          </a:p>
        </p:txBody>
      </p:sp>
      <p:pic>
        <p:nvPicPr>
          <p:cNvPr id="12" name="Picture 11">
            <a:extLst>
              <a:ext uri="{FF2B5EF4-FFF2-40B4-BE49-F238E27FC236}">
                <a16:creationId xmlns:a16="http://schemas.microsoft.com/office/drawing/2014/main" id="{8C4A5189-FC7D-45A8-933F-52713BA6A77E}"/>
              </a:ext>
            </a:extLst>
          </p:cNvPr>
          <p:cNvPicPr>
            <a:picLocks noChangeAspect="1"/>
          </p:cNvPicPr>
          <p:nvPr/>
        </p:nvPicPr>
        <p:blipFill>
          <a:blip r:embed="rId4"/>
          <a:stretch>
            <a:fillRect/>
          </a:stretch>
        </p:blipFill>
        <p:spPr>
          <a:xfrm>
            <a:off x="436788" y="6008555"/>
            <a:ext cx="481949" cy="447524"/>
          </a:xfrm>
          <a:prstGeom prst="rect">
            <a:avLst/>
          </a:prstGeom>
        </p:spPr>
      </p:pic>
    </p:spTree>
    <p:extLst>
      <p:ext uri="{BB962C8B-B14F-4D97-AF65-F5344CB8AC3E}">
        <p14:creationId xmlns:p14="http://schemas.microsoft.com/office/powerpoint/2010/main" val="360533196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FEB8A20B-A02D-40D2-B64D-22C4467C360B}"/>
              </a:ext>
            </a:extLst>
          </p:cNvPr>
          <p:cNvGrpSpPr/>
          <p:nvPr/>
        </p:nvGrpSpPr>
        <p:grpSpPr>
          <a:xfrm>
            <a:off x="405977" y="1948655"/>
            <a:ext cx="7549601" cy="4095395"/>
            <a:chOff x="718559" y="2118614"/>
            <a:chExt cx="7549601" cy="4095395"/>
          </a:xfrm>
        </p:grpSpPr>
        <p:sp>
          <p:nvSpPr>
            <p:cNvPr id="22" name="Rectangle: Rounded Corners 21">
              <a:extLst>
                <a:ext uri="{FF2B5EF4-FFF2-40B4-BE49-F238E27FC236}">
                  <a16:creationId xmlns:a16="http://schemas.microsoft.com/office/drawing/2014/main" id="{5EE76E14-3907-40AD-B595-802BE977923E}"/>
                </a:ext>
              </a:extLst>
            </p:cNvPr>
            <p:cNvSpPr/>
            <p:nvPr/>
          </p:nvSpPr>
          <p:spPr>
            <a:xfrm>
              <a:off x="741800" y="2130154"/>
              <a:ext cx="6692335" cy="693063"/>
            </a:xfrm>
            <a:prstGeom prst="roundRect">
              <a:avLst/>
            </a:prstGeom>
            <a:solidFill>
              <a:srgbClr val="529105"/>
            </a:solidFill>
            <a:ln w="12700" cap="flat" cmpd="sng" algn="ctr">
              <a:noFill/>
              <a:prstDash val="solid"/>
              <a:miter lim="800000"/>
            </a:ln>
            <a:effectLst/>
          </p:spPr>
          <p:txBody>
            <a:bodyPr rtlCol="0" anchor="ctr"/>
            <a:lstStyle/>
            <a:p>
              <a:pPr marL="0" marR="0" lvl="0" indent="0" algn="ctr" defTabSz="9140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48BEE0C3-BE57-4C7B-B026-44E6C697870E}"/>
                </a:ext>
              </a:extLst>
            </p:cNvPr>
            <p:cNvSpPr txBox="1"/>
            <p:nvPr/>
          </p:nvSpPr>
          <p:spPr>
            <a:xfrm>
              <a:off x="2883642" y="2211544"/>
              <a:ext cx="5384518" cy="307777"/>
            </a:xfrm>
            <a:prstGeom prst="rect">
              <a:avLst/>
            </a:prstGeom>
            <a:noFill/>
          </p:spPr>
          <p:txBody>
            <a:bodyPr wrap="square" rtlCol="0">
              <a:spAutoFit/>
            </a:bodyPr>
            <a:lstStyle/>
            <a:p>
              <a:pPr marL="0" marR="0" lvl="0" indent="0" defTabSz="91408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rPr>
                <a:t>No Human-to-Human transmission</a:t>
              </a:r>
            </a:p>
          </p:txBody>
        </p:sp>
        <p:sp>
          <p:nvSpPr>
            <p:cNvPr id="24" name="Rectangle: Rounded Corners 23">
              <a:extLst>
                <a:ext uri="{FF2B5EF4-FFF2-40B4-BE49-F238E27FC236}">
                  <a16:creationId xmlns:a16="http://schemas.microsoft.com/office/drawing/2014/main" id="{77F83D68-8510-4B5D-8846-1AA2F3C4703F}"/>
                </a:ext>
              </a:extLst>
            </p:cNvPr>
            <p:cNvSpPr/>
            <p:nvPr/>
          </p:nvSpPr>
          <p:spPr>
            <a:xfrm>
              <a:off x="734897" y="2993093"/>
              <a:ext cx="6692335" cy="674708"/>
            </a:xfrm>
            <a:prstGeom prst="roundRect">
              <a:avLst/>
            </a:prstGeom>
            <a:solidFill>
              <a:srgbClr val="002457"/>
            </a:solidFill>
            <a:ln w="12700" cap="flat" cmpd="sng" algn="ctr">
              <a:noFill/>
              <a:prstDash val="solid"/>
              <a:miter lim="800000"/>
            </a:ln>
            <a:effectLst/>
          </p:spPr>
          <p:txBody>
            <a:bodyPr rtlCol="0" anchor="ctr"/>
            <a:lstStyle/>
            <a:p>
              <a:pPr marL="0" marR="0" lvl="0" indent="0" algn="ctr" defTabSz="9140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5" name="Rectangle: Rounded Corners 24">
              <a:extLst>
                <a:ext uri="{FF2B5EF4-FFF2-40B4-BE49-F238E27FC236}">
                  <a16:creationId xmlns:a16="http://schemas.microsoft.com/office/drawing/2014/main" id="{4AFFB138-8514-4694-90C6-A3EE5F38615A}"/>
                </a:ext>
              </a:extLst>
            </p:cNvPr>
            <p:cNvSpPr/>
            <p:nvPr/>
          </p:nvSpPr>
          <p:spPr>
            <a:xfrm>
              <a:off x="736989" y="3853348"/>
              <a:ext cx="6690243" cy="702917"/>
            </a:xfrm>
            <a:prstGeom prst="roundRect">
              <a:avLst/>
            </a:prstGeom>
            <a:solidFill>
              <a:srgbClr val="002457">
                <a:lumMod val="50000"/>
                <a:lumOff val="50000"/>
              </a:srgbClr>
            </a:solidFill>
            <a:ln w="12700" cap="flat" cmpd="sng" algn="ctr">
              <a:noFill/>
              <a:prstDash val="solid"/>
              <a:miter lim="800000"/>
            </a:ln>
            <a:effectLst/>
          </p:spPr>
          <p:txBody>
            <a:bodyPr rtlCol="0" anchor="ctr"/>
            <a:lstStyle/>
            <a:p>
              <a:pPr marL="0" marR="0" lvl="0" indent="0" algn="ctr" defTabSz="9140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 name="Rectangle: Rounded Corners 25">
              <a:extLst>
                <a:ext uri="{FF2B5EF4-FFF2-40B4-BE49-F238E27FC236}">
                  <a16:creationId xmlns:a16="http://schemas.microsoft.com/office/drawing/2014/main" id="{9595DA81-50F2-4395-B5EF-D790E7CB61EA}"/>
                </a:ext>
              </a:extLst>
            </p:cNvPr>
            <p:cNvSpPr/>
            <p:nvPr/>
          </p:nvSpPr>
          <p:spPr>
            <a:xfrm>
              <a:off x="741800" y="4701267"/>
              <a:ext cx="6685432" cy="678043"/>
            </a:xfrm>
            <a:prstGeom prst="roundRect">
              <a:avLst/>
            </a:prstGeom>
            <a:solidFill>
              <a:srgbClr val="002457"/>
            </a:solidFill>
            <a:ln w="12700" cap="flat" cmpd="sng" algn="ctr">
              <a:noFill/>
              <a:prstDash val="solid"/>
              <a:miter lim="800000"/>
            </a:ln>
            <a:effectLst/>
          </p:spPr>
          <p:txBody>
            <a:bodyPr rtlCol="0" anchor="ctr"/>
            <a:lstStyle/>
            <a:p>
              <a:pPr marL="0" marR="0" lvl="0" indent="0" algn="ctr" defTabSz="9140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Rectangle: Rounded Corners 26">
              <a:extLst>
                <a:ext uri="{FF2B5EF4-FFF2-40B4-BE49-F238E27FC236}">
                  <a16:creationId xmlns:a16="http://schemas.microsoft.com/office/drawing/2014/main" id="{D2888D2F-73C8-4EB7-913F-498CDDD40D74}"/>
                </a:ext>
              </a:extLst>
            </p:cNvPr>
            <p:cNvSpPr/>
            <p:nvPr/>
          </p:nvSpPr>
          <p:spPr>
            <a:xfrm>
              <a:off x="718559" y="5546415"/>
              <a:ext cx="6715576" cy="667476"/>
            </a:xfrm>
            <a:prstGeom prst="roundRect">
              <a:avLst/>
            </a:prstGeom>
            <a:solidFill>
              <a:srgbClr val="529105"/>
            </a:solidFill>
            <a:ln w="12700" cap="flat" cmpd="sng" algn="ctr">
              <a:noFill/>
              <a:prstDash val="solid"/>
              <a:miter lim="800000"/>
            </a:ln>
            <a:effectLst/>
          </p:spPr>
          <p:txBody>
            <a:bodyPr rtlCol="0" anchor="ctr"/>
            <a:lstStyle/>
            <a:p>
              <a:pPr marL="0" marR="0" lvl="0" indent="0" algn="ctr" defTabSz="9140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F617D830-20F6-45B1-9463-02CDF31A8EAB}"/>
                </a:ext>
              </a:extLst>
            </p:cNvPr>
            <p:cNvSpPr txBox="1"/>
            <p:nvPr/>
          </p:nvSpPr>
          <p:spPr>
            <a:xfrm>
              <a:off x="970069" y="3192078"/>
              <a:ext cx="1016491" cy="307777"/>
            </a:xfrm>
            <a:prstGeom prst="rect">
              <a:avLst/>
            </a:prstGeom>
            <a:noFill/>
          </p:spPr>
          <p:txBody>
            <a:bodyPr wrap="square" rtlCol="0">
              <a:spAutoFit/>
            </a:bodyPr>
            <a:lstStyle/>
            <a:p>
              <a:pPr marL="0" marR="0" lvl="0" indent="0" defTabSz="91408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rPr>
                <a:t>Potency</a:t>
              </a:r>
            </a:p>
          </p:txBody>
        </p:sp>
        <p:sp>
          <p:nvSpPr>
            <p:cNvPr id="29" name="TextBox 28">
              <a:extLst>
                <a:ext uri="{FF2B5EF4-FFF2-40B4-BE49-F238E27FC236}">
                  <a16:creationId xmlns:a16="http://schemas.microsoft.com/office/drawing/2014/main" id="{D66F31F9-B6D3-44D9-8FB0-7EB2EBAEB7F7}"/>
                </a:ext>
              </a:extLst>
            </p:cNvPr>
            <p:cNvSpPr txBox="1"/>
            <p:nvPr/>
          </p:nvSpPr>
          <p:spPr>
            <a:xfrm>
              <a:off x="1047874" y="2310550"/>
              <a:ext cx="1016491" cy="307777"/>
            </a:xfrm>
            <a:prstGeom prst="rect">
              <a:avLst/>
            </a:prstGeom>
            <a:noFill/>
          </p:spPr>
          <p:txBody>
            <a:bodyPr wrap="square" rtlCol="0">
              <a:spAutoFit/>
            </a:bodyPr>
            <a:lstStyle/>
            <a:p>
              <a:pPr marL="0" marR="0" lvl="0" indent="0" defTabSz="91408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rPr>
                <a:t>Safety</a:t>
              </a:r>
            </a:p>
          </p:txBody>
        </p:sp>
        <p:sp>
          <p:nvSpPr>
            <p:cNvPr id="30" name="TextBox 29">
              <a:extLst>
                <a:ext uri="{FF2B5EF4-FFF2-40B4-BE49-F238E27FC236}">
                  <a16:creationId xmlns:a16="http://schemas.microsoft.com/office/drawing/2014/main" id="{EF9A8FA3-344C-4E61-A137-1ACAEFE4DE6A}"/>
                </a:ext>
              </a:extLst>
            </p:cNvPr>
            <p:cNvSpPr txBox="1"/>
            <p:nvPr/>
          </p:nvSpPr>
          <p:spPr>
            <a:xfrm>
              <a:off x="920505" y="3892336"/>
              <a:ext cx="1459323" cy="523220"/>
            </a:xfrm>
            <a:prstGeom prst="rect">
              <a:avLst/>
            </a:prstGeom>
            <a:noFill/>
          </p:spPr>
          <p:txBody>
            <a:bodyPr wrap="square" rtlCol="0">
              <a:spAutoFit/>
            </a:bodyPr>
            <a:lstStyle/>
            <a:p>
              <a:pPr marL="0" marR="0" lvl="0" indent="0" defTabSz="91408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rPr>
                <a:t>Systemic delivery</a:t>
              </a:r>
            </a:p>
          </p:txBody>
        </p:sp>
        <p:sp>
          <p:nvSpPr>
            <p:cNvPr id="31" name="TextBox 30">
              <a:extLst>
                <a:ext uri="{FF2B5EF4-FFF2-40B4-BE49-F238E27FC236}">
                  <a16:creationId xmlns:a16="http://schemas.microsoft.com/office/drawing/2014/main" id="{48DF6BC7-BC20-42A5-A279-4F7F7E912D20}"/>
                </a:ext>
              </a:extLst>
            </p:cNvPr>
            <p:cNvSpPr txBox="1"/>
            <p:nvPr/>
          </p:nvSpPr>
          <p:spPr>
            <a:xfrm>
              <a:off x="920505" y="4763060"/>
              <a:ext cx="1376783" cy="523220"/>
            </a:xfrm>
            <a:prstGeom prst="rect">
              <a:avLst/>
            </a:prstGeom>
            <a:noFill/>
          </p:spPr>
          <p:txBody>
            <a:bodyPr wrap="square" rtlCol="0">
              <a:spAutoFit/>
            </a:bodyPr>
            <a:lstStyle/>
            <a:p>
              <a:pPr marL="0" marR="0" lvl="0" indent="0" defTabSz="91408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rPr>
                <a:t>Genetic Engineering</a:t>
              </a:r>
            </a:p>
          </p:txBody>
        </p:sp>
        <p:sp>
          <p:nvSpPr>
            <p:cNvPr id="32" name="TextBox 31">
              <a:extLst>
                <a:ext uri="{FF2B5EF4-FFF2-40B4-BE49-F238E27FC236}">
                  <a16:creationId xmlns:a16="http://schemas.microsoft.com/office/drawing/2014/main" id="{A24B15FD-495B-42CA-9409-733318A4FD68}"/>
                </a:ext>
              </a:extLst>
            </p:cNvPr>
            <p:cNvSpPr txBox="1"/>
            <p:nvPr/>
          </p:nvSpPr>
          <p:spPr>
            <a:xfrm>
              <a:off x="889428" y="5723981"/>
              <a:ext cx="1612365" cy="307777"/>
            </a:xfrm>
            <a:prstGeom prst="rect">
              <a:avLst/>
            </a:prstGeom>
            <a:noFill/>
          </p:spPr>
          <p:txBody>
            <a:bodyPr wrap="square" rtlCol="0">
              <a:spAutoFit/>
            </a:bodyPr>
            <a:lstStyle/>
            <a:p>
              <a:pPr marL="0" marR="0" lvl="0" indent="0" defTabSz="91408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rPr>
                <a:t>Manufacturing</a:t>
              </a:r>
            </a:p>
          </p:txBody>
        </p:sp>
        <p:sp>
          <p:nvSpPr>
            <p:cNvPr id="33" name="TextBox 32">
              <a:extLst>
                <a:ext uri="{FF2B5EF4-FFF2-40B4-BE49-F238E27FC236}">
                  <a16:creationId xmlns:a16="http://schemas.microsoft.com/office/drawing/2014/main" id="{C1931460-4704-4BEB-AC5A-050DD51A7B93}"/>
                </a:ext>
              </a:extLst>
            </p:cNvPr>
            <p:cNvSpPr txBox="1"/>
            <p:nvPr/>
          </p:nvSpPr>
          <p:spPr>
            <a:xfrm>
              <a:off x="2881428" y="3001684"/>
              <a:ext cx="4227164" cy="579646"/>
            </a:xfrm>
            <a:prstGeom prst="rect">
              <a:avLst/>
            </a:prstGeom>
            <a:noFill/>
          </p:spPr>
          <p:txBody>
            <a:bodyPr wrap="square" rtlCol="0">
              <a:spAutoFit/>
            </a:bodyPr>
            <a:lstStyle/>
            <a:p>
              <a:pPr marL="4759" marR="0" lvl="0" indent="0" defTabSz="171412" eaLnBrk="1" fontAlgn="auto" latinLnBrk="0" hangingPunct="1">
                <a:lnSpc>
                  <a:spcPct val="100000"/>
                </a:lnSpc>
                <a:spcBef>
                  <a:spcPts val="0"/>
                </a:spcBef>
                <a:spcAft>
                  <a:spcPts val="0"/>
                </a:spcAft>
                <a:buClrTx/>
                <a:buSzTx/>
                <a:buFontTx/>
                <a:buNone/>
                <a:tabLst>
                  <a:tab pos="111634" algn="l"/>
                  <a:tab pos="111873" algn="l"/>
                </a:tabLst>
                <a:defRPr/>
              </a:pPr>
              <a:r>
                <a:rPr kumimoji="0" lang="en-US" sz="1600" b="0" i="0" u="none" strike="noStrike" kern="0" cap="none" spc="-5" normalizeH="0" baseline="0" noProof="0" dirty="0">
                  <a:ln>
                    <a:noFill/>
                  </a:ln>
                  <a:solidFill>
                    <a:prstClr val="white"/>
                  </a:solidFill>
                  <a:effectLst/>
                  <a:uLnTx/>
                  <a:uFillTx/>
                  <a:cs typeface="Arial"/>
                </a:rPr>
                <a:t>Widely studied anticancer activity</a:t>
              </a:r>
            </a:p>
            <a:p>
              <a:pPr marL="87493" marR="0" lvl="0" indent="-87493" defTabSz="228549" eaLnBrk="1" fontAlgn="auto" latinLnBrk="0" hangingPunct="1">
                <a:lnSpc>
                  <a:spcPct val="100000"/>
                </a:lnSpc>
                <a:spcBef>
                  <a:spcPts val="150"/>
                </a:spcBef>
                <a:spcAft>
                  <a:spcPts val="0"/>
                </a:spcAft>
                <a:buClr>
                  <a:prstClr val="white"/>
                </a:buClr>
                <a:buSzTx/>
                <a:buFont typeface="Arial" panose="020B0604020202020204" pitchFamily="34" charset="0"/>
                <a:buChar char="•"/>
                <a:tabLst>
                  <a:tab pos="111301" algn="l"/>
                </a:tabLst>
                <a:defRPr/>
              </a:pPr>
              <a:r>
                <a:rPr kumimoji="0" lang="en-US" sz="1400" b="0" i="0" u="none" strike="noStrike" kern="0" cap="none" spc="-5" normalizeH="0" baseline="0" noProof="0" dirty="0">
                  <a:ln>
                    <a:noFill/>
                  </a:ln>
                  <a:solidFill>
                    <a:prstClr val="white"/>
                  </a:solidFill>
                  <a:effectLst/>
                  <a:uLnTx/>
                  <a:uFillTx/>
                  <a:cs typeface="Arial"/>
                </a:rPr>
                <a:t>Numerous labs, many mouse tumors</a:t>
              </a:r>
              <a:endParaRPr kumimoji="0" lang="en-US" sz="1400" b="0" i="0" u="none" strike="noStrike" kern="0" cap="none" spc="0" normalizeH="0" baseline="0" noProof="0" dirty="0">
                <a:ln>
                  <a:noFill/>
                </a:ln>
                <a:solidFill>
                  <a:srgbClr val="000000"/>
                </a:solidFill>
                <a:effectLst/>
                <a:uLnTx/>
                <a:uFillTx/>
              </a:endParaRPr>
            </a:p>
          </p:txBody>
        </p:sp>
        <p:sp>
          <p:nvSpPr>
            <p:cNvPr id="34" name="TextBox 33">
              <a:extLst>
                <a:ext uri="{FF2B5EF4-FFF2-40B4-BE49-F238E27FC236}">
                  <a16:creationId xmlns:a16="http://schemas.microsoft.com/office/drawing/2014/main" id="{50B49580-580A-4443-9C6B-EB836A1C491E}"/>
                </a:ext>
              </a:extLst>
            </p:cNvPr>
            <p:cNvSpPr txBox="1"/>
            <p:nvPr/>
          </p:nvSpPr>
          <p:spPr>
            <a:xfrm>
              <a:off x="2838445" y="3914316"/>
              <a:ext cx="4331696" cy="553998"/>
            </a:xfrm>
            <a:prstGeom prst="rect">
              <a:avLst/>
            </a:prstGeom>
            <a:noFill/>
          </p:spPr>
          <p:txBody>
            <a:bodyPr wrap="square" rtlCol="0">
              <a:spAutoFit/>
            </a:bodyPr>
            <a:lstStyle/>
            <a:p>
              <a:pPr marL="4759" marR="0" lvl="0" indent="0" defTabSz="171412" eaLnBrk="1" fontAlgn="auto" latinLnBrk="0" hangingPunct="1">
                <a:lnSpc>
                  <a:spcPct val="100000"/>
                </a:lnSpc>
                <a:spcBef>
                  <a:spcPts val="0"/>
                </a:spcBef>
                <a:spcAft>
                  <a:spcPts val="0"/>
                </a:spcAft>
                <a:buClrTx/>
                <a:buSzTx/>
                <a:buFontTx/>
                <a:buNone/>
                <a:tabLst>
                  <a:tab pos="111634" algn="l"/>
                  <a:tab pos="111873" algn="l"/>
                </a:tabLst>
                <a:defRPr/>
              </a:pPr>
              <a:r>
                <a:rPr kumimoji="0" lang="en-US" sz="1600" b="0" i="0" u="none" strike="noStrike" kern="0" cap="none" spc="-5" normalizeH="0" baseline="0" noProof="0" dirty="0">
                  <a:ln>
                    <a:noFill/>
                  </a:ln>
                  <a:solidFill>
                    <a:prstClr val="white"/>
                  </a:solidFill>
                  <a:effectLst/>
                  <a:uLnTx/>
                  <a:uFillTx/>
                  <a:cs typeface="Arial"/>
                </a:rPr>
                <a:t>Low seroprevalence</a:t>
              </a:r>
            </a:p>
            <a:p>
              <a:pPr marL="147605" marR="0" lvl="0" indent="-142846" defTabSz="171412" eaLnBrk="1" fontAlgn="auto" latinLnBrk="0" hangingPunct="1">
                <a:lnSpc>
                  <a:spcPct val="100000"/>
                </a:lnSpc>
                <a:spcBef>
                  <a:spcPts val="0"/>
                </a:spcBef>
                <a:spcAft>
                  <a:spcPts val="0"/>
                </a:spcAft>
                <a:buClrTx/>
                <a:buSzTx/>
                <a:buFont typeface="Arial" panose="020B0604020202020204" pitchFamily="34" charset="0"/>
                <a:buChar char="•"/>
                <a:tabLst>
                  <a:tab pos="111634" algn="l"/>
                  <a:tab pos="111873" algn="l"/>
                </a:tabLst>
                <a:defRPr/>
              </a:pPr>
              <a:r>
                <a:rPr kumimoji="0" lang="en-US" sz="1400" b="0" i="0" u="none" strike="noStrike" kern="0" cap="none" spc="-5" normalizeH="0" baseline="0" noProof="0" dirty="0">
                  <a:ln>
                    <a:noFill/>
                  </a:ln>
                  <a:solidFill>
                    <a:prstClr val="white"/>
                  </a:solidFill>
                  <a:effectLst/>
                  <a:uLnTx/>
                  <a:uFillTx/>
                  <a:cs typeface="Arial"/>
                </a:rPr>
                <a:t>	Cancer patients lack VSV antibodies</a:t>
              </a:r>
            </a:p>
          </p:txBody>
        </p:sp>
        <p:sp>
          <p:nvSpPr>
            <p:cNvPr id="35" name="TextBox 34">
              <a:extLst>
                <a:ext uri="{FF2B5EF4-FFF2-40B4-BE49-F238E27FC236}">
                  <a16:creationId xmlns:a16="http://schemas.microsoft.com/office/drawing/2014/main" id="{BD49201D-89F6-417B-86BB-10E8C1C1F111}"/>
                </a:ext>
              </a:extLst>
            </p:cNvPr>
            <p:cNvSpPr txBox="1"/>
            <p:nvPr/>
          </p:nvSpPr>
          <p:spPr>
            <a:xfrm>
              <a:off x="2815627" y="4763060"/>
              <a:ext cx="4389087" cy="518091"/>
            </a:xfrm>
            <a:prstGeom prst="rect">
              <a:avLst/>
            </a:prstGeom>
            <a:noFill/>
          </p:spPr>
          <p:txBody>
            <a:bodyPr wrap="square" rtlCol="0">
              <a:spAutoFit/>
            </a:bodyPr>
            <a:lstStyle/>
            <a:p>
              <a:pPr marL="4759" marR="0" lvl="0" indent="0" defTabSz="171412" eaLnBrk="1" fontAlgn="auto" latinLnBrk="0" hangingPunct="1">
                <a:lnSpc>
                  <a:spcPct val="100000"/>
                </a:lnSpc>
                <a:spcBef>
                  <a:spcPts val="0"/>
                </a:spcBef>
                <a:spcAft>
                  <a:spcPts val="0"/>
                </a:spcAft>
                <a:buClrTx/>
                <a:buSzTx/>
                <a:buFontTx/>
                <a:buNone/>
                <a:tabLst>
                  <a:tab pos="111634" algn="l"/>
                  <a:tab pos="111873" algn="l"/>
                </a:tabLst>
                <a:defRPr/>
              </a:pPr>
              <a:r>
                <a:rPr kumimoji="0" lang="en-US" sz="1400" b="0" i="0" u="none" strike="noStrike" kern="0" cap="none" spc="-5" normalizeH="0" baseline="0" noProof="0" dirty="0">
                  <a:ln>
                    <a:noFill/>
                  </a:ln>
                  <a:solidFill>
                    <a:prstClr val="white"/>
                  </a:solidFill>
                  <a:effectLst/>
                  <a:uLnTx/>
                  <a:uFillTx/>
                  <a:cs typeface="Arial"/>
                </a:rPr>
                <a:t>Robust reverse genetics system</a:t>
              </a:r>
            </a:p>
            <a:p>
              <a:pPr marL="90467" marR="0" lvl="0" indent="-85708" defTabSz="171412" eaLnBrk="1" fontAlgn="auto" latinLnBrk="0" hangingPunct="1">
                <a:lnSpc>
                  <a:spcPct val="100000"/>
                </a:lnSpc>
                <a:spcBef>
                  <a:spcPts val="150"/>
                </a:spcBef>
                <a:spcAft>
                  <a:spcPts val="0"/>
                </a:spcAft>
                <a:buClr>
                  <a:prstClr val="white"/>
                </a:buClr>
                <a:buSzTx/>
                <a:buFont typeface="Arial"/>
                <a:buChar char="•"/>
                <a:tabLst>
                  <a:tab pos="111634" algn="l"/>
                  <a:tab pos="111873" algn="l"/>
                </a:tabLst>
                <a:defRPr/>
              </a:pPr>
              <a:r>
                <a:rPr kumimoji="0" lang="en-US" sz="1200" b="0" i="0" u="none" strike="noStrike" kern="0" cap="none" spc="-5" normalizeH="0" baseline="0" noProof="0" dirty="0">
                  <a:ln>
                    <a:noFill/>
                  </a:ln>
                  <a:solidFill>
                    <a:prstClr val="white"/>
                  </a:solidFill>
                  <a:effectLst/>
                  <a:uLnTx/>
                  <a:uFillTx/>
                  <a:cs typeface="Arial"/>
                </a:rPr>
                <a:t>Facilitates transgene arming</a:t>
              </a:r>
            </a:p>
          </p:txBody>
        </p:sp>
        <p:sp>
          <p:nvSpPr>
            <p:cNvPr id="36" name="TextBox 35">
              <a:extLst>
                <a:ext uri="{FF2B5EF4-FFF2-40B4-BE49-F238E27FC236}">
                  <a16:creationId xmlns:a16="http://schemas.microsoft.com/office/drawing/2014/main" id="{6C0DE77F-A3C3-422D-AF1A-899FE7DB95DB}"/>
                </a:ext>
              </a:extLst>
            </p:cNvPr>
            <p:cNvSpPr txBox="1"/>
            <p:nvPr/>
          </p:nvSpPr>
          <p:spPr>
            <a:xfrm>
              <a:off x="2708356" y="5563935"/>
              <a:ext cx="4794004" cy="579646"/>
            </a:xfrm>
            <a:prstGeom prst="rect">
              <a:avLst/>
            </a:prstGeom>
            <a:noFill/>
          </p:spPr>
          <p:txBody>
            <a:bodyPr wrap="square" rtlCol="0">
              <a:spAutoFit/>
            </a:bodyPr>
            <a:lstStyle/>
            <a:p>
              <a:pPr marL="4759" marR="0" lvl="0" indent="0" defTabSz="171412" eaLnBrk="1" fontAlgn="auto" latinLnBrk="0" hangingPunct="1">
                <a:lnSpc>
                  <a:spcPct val="100000"/>
                </a:lnSpc>
                <a:spcBef>
                  <a:spcPts val="0"/>
                </a:spcBef>
                <a:spcAft>
                  <a:spcPts val="0"/>
                </a:spcAft>
                <a:buClrTx/>
                <a:buSzTx/>
                <a:buFontTx/>
                <a:buNone/>
                <a:tabLst>
                  <a:tab pos="111634" algn="l"/>
                  <a:tab pos="111873" algn="l"/>
                </a:tabLst>
                <a:defRPr/>
              </a:pPr>
              <a:r>
                <a:rPr kumimoji="0" lang="en-US" sz="1600" b="0" i="0" u="none" strike="noStrike" kern="0" cap="none" spc="-5" normalizeH="0" baseline="0" noProof="0" dirty="0">
                  <a:ln>
                    <a:noFill/>
                  </a:ln>
                  <a:solidFill>
                    <a:prstClr val="white"/>
                  </a:solidFill>
                  <a:effectLst/>
                  <a:uLnTx/>
                  <a:uFillTx/>
                  <a:cs typeface="Arial"/>
                </a:rPr>
                <a:t>Validated GMP process</a:t>
              </a:r>
            </a:p>
            <a:p>
              <a:pPr marL="87493" marR="0" lvl="0" indent="-87493" defTabSz="228549" eaLnBrk="1" fontAlgn="auto" latinLnBrk="0" hangingPunct="1">
                <a:lnSpc>
                  <a:spcPct val="100000"/>
                </a:lnSpc>
                <a:spcBef>
                  <a:spcPts val="150"/>
                </a:spcBef>
                <a:spcAft>
                  <a:spcPts val="0"/>
                </a:spcAft>
                <a:buClr>
                  <a:prstClr val="white"/>
                </a:buClr>
                <a:buSzTx/>
                <a:buFont typeface="Arial" panose="020B0604020202020204" pitchFamily="34" charset="0"/>
                <a:buChar char="•"/>
                <a:tabLst>
                  <a:tab pos="111301" algn="l"/>
                </a:tabLst>
                <a:defRPr/>
              </a:pPr>
              <a:r>
                <a:rPr kumimoji="0" lang="en-US" sz="1400" b="0" i="0" u="none" strike="noStrike" kern="0" cap="none" spc="-5" normalizeH="0" baseline="0" noProof="0" dirty="0">
                  <a:ln>
                    <a:noFill/>
                  </a:ln>
                  <a:solidFill>
                    <a:prstClr val="white"/>
                  </a:solidFill>
                  <a:effectLst/>
                  <a:uLnTx/>
                  <a:uFillTx/>
                  <a:cs typeface="Arial"/>
                </a:rPr>
                <a:t>High virus yields, FDA approved for clinical use</a:t>
              </a:r>
            </a:p>
          </p:txBody>
        </p:sp>
        <p:sp>
          <p:nvSpPr>
            <p:cNvPr id="37" name="Rectangle 36">
              <a:extLst>
                <a:ext uri="{FF2B5EF4-FFF2-40B4-BE49-F238E27FC236}">
                  <a16:creationId xmlns:a16="http://schemas.microsoft.com/office/drawing/2014/main" id="{C1F09464-C711-48C2-9844-151B6163426B}"/>
                </a:ext>
              </a:extLst>
            </p:cNvPr>
            <p:cNvSpPr/>
            <p:nvPr/>
          </p:nvSpPr>
          <p:spPr>
            <a:xfrm>
              <a:off x="2424289" y="2118614"/>
              <a:ext cx="157066" cy="4095395"/>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0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8" name="Title 1">
            <a:extLst>
              <a:ext uri="{FF2B5EF4-FFF2-40B4-BE49-F238E27FC236}">
                <a16:creationId xmlns:a16="http://schemas.microsoft.com/office/drawing/2014/main" id="{DE1A4B03-1C21-4D6B-BA03-E95C5025B0F3}"/>
              </a:ext>
            </a:extLst>
          </p:cNvPr>
          <p:cNvSpPr txBox="1">
            <a:spLocks noGrp="1"/>
          </p:cNvSpPr>
          <p:nvPr>
            <p:ph type="title"/>
          </p:nvPr>
        </p:nvSpPr>
        <p:spPr>
          <a:xfrm>
            <a:off x="405977" y="74136"/>
            <a:ext cx="7832859" cy="1325563"/>
          </a:xfrm>
          <a:prstGeom prst="rect">
            <a:avLst/>
          </a:prstGeom>
        </p:spPr>
        <p:txBody>
          <a:bodyPr vert="horz" lIns="0" tIns="0" rIns="0" bIns="0" rtlCol="0" anchor="ctr" anchorCtr="0">
            <a:noAutofit/>
          </a:bodyPr>
          <a:lstStyle>
            <a:lvl1pPr algn="l" defTabSz="457178" rtl="0" eaLnBrk="1" latinLnBrk="0" hangingPunct="1">
              <a:spcBef>
                <a:spcPct val="0"/>
              </a:spcBef>
              <a:buNone/>
              <a:defRPr sz="2000" b="1" kern="1200">
                <a:solidFill>
                  <a:schemeClr val="tx2"/>
                </a:solidFill>
                <a:latin typeface="+mj-lt"/>
                <a:ea typeface="+mj-ea"/>
                <a:cs typeface="+mj-cs"/>
              </a:defRPr>
            </a:lvl1pPr>
          </a:lstStyle>
          <a:p>
            <a:pPr marL="615835" indent="-615835" defTabSz="609457">
              <a:defRPr/>
            </a:pPr>
            <a:r>
              <a:rPr lang="en-US" sz="2666" dirty="0">
                <a:solidFill>
                  <a:srgbClr val="3366FF"/>
                </a:solidFill>
                <a:latin typeface="Arial"/>
                <a:ea typeface="Arial" charset="0"/>
                <a:cs typeface="Arial" charset="0"/>
              </a:rPr>
              <a:t>	Vesicular Stomatitis Virus</a:t>
            </a:r>
            <a:br>
              <a:rPr lang="en-US" sz="2666" dirty="0">
                <a:solidFill>
                  <a:srgbClr val="3366FF"/>
                </a:solidFill>
                <a:latin typeface="Arial"/>
                <a:ea typeface="Arial" charset="0"/>
                <a:cs typeface="Arial" charset="0"/>
              </a:rPr>
            </a:br>
            <a:r>
              <a:rPr lang="en-US" sz="2666" dirty="0">
                <a:solidFill>
                  <a:srgbClr val="002457">
                    <a:lumMod val="90000"/>
                    <a:lumOff val="10000"/>
                  </a:srgbClr>
                </a:solidFill>
                <a:latin typeface="Arial"/>
                <a:ea typeface="Arial" charset="0"/>
                <a:cs typeface="Arial" charset="0"/>
              </a:rPr>
              <a:t>Optimal properties for intravenous therapy</a:t>
            </a:r>
            <a:endParaRPr lang="en-US" sz="2666" b="0" dirty="0">
              <a:solidFill>
                <a:srgbClr val="002457">
                  <a:lumMod val="90000"/>
                  <a:lumOff val="10000"/>
                </a:srgbClr>
              </a:solidFill>
              <a:latin typeface="Arial"/>
              <a:ea typeface="Arial" charset="0"/>
              <a:cs typeface="Arial" charset="0"/>
            </a:endParaRPr>
          </a:p>
        </p:txBody>
      </p:sp>
      <p:sp>
        <p:nvSpPr>
          <p:cNvPr id="39" name="TextBox 38">
            <a:extLst>
              <a:ext uri="{FF2B5EF4-FFF2-40B4-BE49-F238E27FC236}">
                <a16:creationId xmlns:a16="http://schemas.microsoft.com/office/drawing/2014/main" id="{01AB1779-FB1C-414B-A7D1-5DFEC95A49FD}"/>
              </a:ext>
            </a:extLst>
          </p:cNvPr>
          <p:cNvSpPr txBox="1"/>
          <p:nvPr/>
        </p:nvSpPr>
        <p:spPr>
          <a:xfrm>
            <a:off x="7994650" y="5928634"/>
            <a:ext cx="1606177" cy="230832"/>
          </a:xfrm>
          <a:prstGeom prst="rect">
            <a:avLst/>
          </a:prstGeom>
          <a:noFill/>
        </p:spPr>
        <p:txBody>
          <a:bodyPr wrap="square" rtlCol="0">
            <a:spAutoFit/>
          </a:bodyPr>
          <a:lstStyle/>
          <a:p>
            <a:pPr defTabSz="171412"/>
            <a:r>
              <a:rPr lang="en-US" sz="900" dirty="0">
                <a:solidFill>
                  <a:srgbClr val="80999A">
                    <a:lumMod val="50000"/>
                  </a:srgbClr>
                </a:solidFill>
                <a:latin typeface="Arial"/>
              </a:rPr>
              <a:t>Peng et al. Science, 2010</a:t>
            </a:r>
          </a:p>
        </p:txBody>
      </p:sp>
      <p:pic>
        <p:nvPicPr>
          <p:cNvPr id="40" name="Picture 2">
            <a:extLst>
              <a:ext uri="{FF2B5EF4-FFF2-40B4-BE49-F238E27FC236}">
                <a16:creationId xmlns:a16="http://schemas.microsoft.com/office/drawing/2014/main" id="{CB405925-C59D-477F-B1D7-6501F4632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8406" y="3650837"/>
            <a:ext cx="1928641" cy="226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up 40">
            <a:extLst>
              <a:ext uri="{FF2B5EF4-FFF2-40B4-BE49-F238E27FC236}">
                <a16:creationId xmlns:a16="http://schemas.microsoft.com/office/drawing/2014/main" id="{D1454C2D-E233-4435-B6B1-3780CB0633F7}"/>
              </a:ext>
            </a:extLst>
          </p:cNvPr>
          <p:cNvGrpSpPr/>
          <p:nvPr/>
        </p:nvGrpSpPr>
        <p:grpSpPr>
          <a:xfrm>
            <a:off x="7393387" y="2620387"/>
            <a:ext cx="4138466" cy="663950"/>
            <a:chOff x="15927387" y="2651069"/>
            <a:chExt cx="8278010" cy="1328073"/>
          </a:xfrm>
        </p:grpSpPr>
        <p:sp>
          <p:nvSpPr>
            <p:cNvPr id="42" name="Rectangle 41">
              <a:extLst>
                <a:ext uri="{FF2B5EF4-FFF2-40B4-BE49-F238E27FC236}">
                  <a16:creationId xmlns:a16="http://schemas.microsoft.com/office/drawing/2014/main" id="{B4D52F77-5BD3-4E3D-AE34-4CF75FF5B02E}"/>
                </a:ext>
              </a:extLst>
            </p:cNvPr>
            <p:cNvSpPr/>
            <p:nvPr/>
          </p:nvSpPr>
          <p:spPr>
            <a:xfrm>
              <a:off x="15927387" y="2651069"/>
              <a:ext cx="8278010" cy="1328073"/>
            </a:xfrm>
            <a:prstGeom prst="rect">
              <a:avLst/>
            </a:prstGeom>
            <a:solidFill>
              <a:srgbClr val="80999A">
                <a:lumMod val="20000"/>
                <a:lumOff val="80000"/>
              </a:srgbClr>
            </a:solidFill>
            <a:ln w="12700" cap="flat" cmpd="sng" algn="ctr">
              <a:solidFill>
                <a:sysClr val="window" lastClr="FFFFFF"/>
              </a:solidFill>
              <a:prstDash val="solid"/>
            </a:ln>
            <a:effectLst>
              <a:innerShdw blurRad="63500" dist="25400" dir="5400000">
                <a:prstClr val="black">
                  <a:alpha val="50000"/>
                </a:prstClr>
              </a:innerShdw>
            </a:effectLst>
          </p:spPr>
          <p:txBody>
            <a:bodyPr rtlCol="0" anchor="ctr"/>
            <a:lstStyle/>
            <a:p>
              <a:pPr algn="ctr" defTabSz="171412">
                <a:defRPr/>
              </a:pPr>
              <a:endParaRPr lang="en-US" sz="400" kern="0" dirty="0">
                <a:solidFill>
                  <a:prstClr val="white"/>
                </a:solidFill>
                <a:latin typeface="Arial"/>
              </a:endParaRPr>
            </a:p>
          </p:txBody>
        </p:sp>
        <p:grpSp>
          <p:nvGrpSpPr>
            <p:cNvPr id="43" name="Group 42">
              <a:extLst>
                <a:ext uri="{FF2B5EF4-FFF2-40B4-BE49-F238E27FC236}">
                  <a16:creationId xmlns:a16="http://schemas.microsoft.com/office/drawing/2014/main" id="{DEFDD837-36FA-4D96-B74C-B8163038D54A}"/>
                </a:ext>
              </a:extLst>
            </p:cNvPr>
            <p:cNvGrpSpPr/>
            <p:nvPr/>
          </p:nvGrpSpPr>
          <p:grpSpPr>
            <a:xfrm>
              <a:off x="16203161" y="2749715"/>
              <a:ext cx="8002236" cy="1033532"/>
              <a:chOff x="16203161" y="2749715"/>
              <a:chExt cx="8002236" cy="1033532"/>
            </a:xfrm>
          </p:grpSpPr>
          <p:sp>
            <p:nvSpPr>
              <p:cNvPr id="44" name="Rounded Rectangle 103">
                <a:extLst>
                  <a:ext uri="{FF2B5EF4-FFF2-40B4-BE49-F238E27FC236}">
                    <a16:creationId xmlns:a16="http://schemas.microsoft.com/office/drawing/2014/main" id="{6CE4CD39-B2B3-43F9-83E6-E2A223ABC9AC}"/>
                  </a:ext>
                </a:extLst>
              </p:cNvPr>
              <p:cNvSpPr/>
              <p:nvPr/>
            </p:nvSpPr>
            <p:spPr>
              <a:xfrm>
                <a:off x="23220263" y="2754501"/>
                <a:ext cx="985134" cy="989377"/>
              </a:xfrm>
              <a:prstGeom prst="roundRect">
                <a:avLst/>
              </a:prstGeom>
              <a:solidFill>
                <a:schemeClr val="bg2">
                  <a:lumMod val="10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r>
                  <a:rPr lang="en-US" sz="900" kern="0" dirty="0">
                    <a:solidFill>
                      <a:prstClr val="white"/>
                    </a:solidFill>
                    <a:latin typeface="Arial"/>
                  </a:rPr>
                  <a:t>L</a:t>
                </a:r>
              </a:p>
            </p:txBody>
          </p:sp>
          <p:sp>
            <p:nvSpPr>
              <p:cNvPr id="45" name="Right Triangle 44">
                <a:extLst>
                  <a:ext uri="{FF2B5EF4-FFF2-40B4-BE49-F238E27FC236}">
                    <a16:creationId xmlns:a16="http://schemas.microsoft.com/office/drawing/2014/main" id="{936577A8-727C-4E1F-8CC9-0E1EF587E969}"/>
                  </a:ext>
                </a:extLst>
              </p:cNvPr>
              <p:cNvSpPr/>
              <p:nvPr/>
            </p:nvSpPr>
            <p:spPr>
              <a:xfrm rot="18900000" flipH="1">
                <a:off x="22641804" y="3110297"/>
                <a:ext cx="691475" cy="331272"/>
              </a:xfrm>
              <a:prstGeom prst="rtTriangle">
                <a:avLst/>
              </a:prstGeom>
              <a:solidFill>
                <a:schemeClr val="tx2">
                  <a:lumMod val="75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endParaRPr lang="en-US" sz="400" kern="0" dirty="0">
                  <a:solidFill>
                    <a:prstClr val="white"/>
                  </a:solidFill>
                  <a:latin typeface="Arial"/>
                </a:endParaRPr>
              </a:p>
            </p:txBody>
          </p:sp>
          <p:grpSp>
            <p:nvGrpSpPr>
              <p:cNvPr id="46" name="Group 45">
                <a:extLst>
                  <a:ext uri="{FF2B5EF4-FFF2-40B4-BE49-F238E27FC236}">
                    <a16:creationId xmlns:a16="http://schemas.microsoft.com/office/drawing/2014/main" id="{6C647D83-62E1-4F51-B6D6-8034075B7437}"/>
                  </a:ext>
                </a:extLst>
              </p:cNvPr>
              <p:cNvGrpSpPr/>
              <p:nvPr/>
            </p:nvGrpSpPr>
            <p:grpSpPr>
              <a:xfrm>
                <a:off x="16203161" y="2793870"/>
                <a:ext cx="1048107" cy="989377"/>
                <a:chOff x="935557" y="941296"/>
                <a:chExt cx="733820" cy="331862"/>
              </a:xfrm>
            </p:grpSpPr>
            <p:sp>
              <p:nvSpPr>
                <p:cNvPr id="58" name="Right Triangle 57">
                  <a:extLst>
                    <a:ext uri="{FF2B5EF4-FFF2-40B4-BE49-F238E27FC236}">
                      <a16:creationId xmlns:a16="http://schemas.microsoft.com/office/drawing/2014/main" id="{A59756DA-1377-407D-A83A-600F4C42A806}"/>
                    </a:ext>
                  </a:extLst>
                </p:cNvPr>
                <p:cNvSpPr/>
                <p:nvPr/>
              </p:nvSpPr>
              <p:spPr>
                <a:xfrm rot="18900000" flipH="1">
                  <a:off x="1437440" y="1003531"/>
                  <a:ext cx="231937" cy="231937"/>
                </a:xfrm>
                <a:prstGeom prst="rtTriangle">
                  <a:avLst/>
                </a:prstGeom>
                <a:solidFill>
                  <a:schemeClr val="tx2">
                    <a:lumMod val="75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endParaRPr lang="en-US" sz="400" kern="0" dirty="0">
                    <a:solidFill>
                      <a:prstClr val="white"/>
                    </a:solidFill>
                    <a:latin typeface="Arial"/>
                  </a:endParaRPr>
                </a:p>
              </p:txBody>
            </p:sp>
            <p:sp>
              <p:nvSpPr>
                <p:cNvPr id="59" name="Rounded Rectangle 110">
                  <a:extLst>
                    <a:ext uri="{FF2B5EF4-FFF2-40B4-BE49-F238E27FC236}">
                      <a16:creationId xmlns:a16="http://schemas.microsoft.com/office/drawing/2014/main" id="{AE74B690-4F57-4228-9AEF-278AD9E71A54}"/>
                    </a:ext>
                  </a:extLst>
                </p:cNvPr>
                <p:cNvSpPr/>
                <p:nvPr/>
              </p:nvSpPr>
              <p:spPr>
                <a:xfrm>
                  <a:off x="935557" y="941296"/>
                  <a:ext cx="689728" cy="331862"/>
                </a:xfrm>
                <a:prstGeom prst="roundRect">
                  <a:avLst/>
                </a:prstGeom>
                <a:solidFill>
                  <a:schemeClr val="bg2">
                    <a:lumMod val="10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r>
                    <a:rPr lang="en-US" sz="900" kern="0" dirty="0">
                      <a:solidFill>
                        <a:prstClr val="white"/>
                      </a:solidFill>
                      <a:latin typeface="Arial"/>
                    </a:rPr>
                    <a:t>N</a:t>
                  </a:r>
                </a:p>
              </p:txBody>
            </p:sp>
          </p:grpSp>
          <p:grpSp>
            <p:nvGrpSpPr>
              <p:cNvPr id="47" name="Group 46">
                <a:extLst>
                  <a:ext uri="{FF2B5EF4-FFF2-40B4-BE49-F238E27FC236}">
                    <a16:creationId xmlns:a16="http://schemas.microsoft.com/office/drawing/2014/main" id="{674E2C7D-D265-4075-8725-841C87CF2399}"/>
                  </a:ext>
                </a:extLst>
              </p:cNvPr>
              <p:cNvGrpSpPr/>
              <p:nvPr/>
            </p:nvGrpSpPr>
            <p:grpSpPr>
              <a:xfrm>
                <a:off x="17371026" y="2772028"/>
                <a:ext cx="1099439" cy="989377"/>
                <a:chOff x="1323392" y="953568"/>
                <a:chExt cx="769760" cy="331862"/>
              </a:xfrm>
            </p:grpSpPr>
            <p:sp>
              <p:nvSpPr>
                <p:cNvPr id="56" name="Right Triangle 55">
                  <a:extLst>
                    <a:ext uri="{FF2B5EF4-FFF2-40B4-BE49-F238E27FC236}">
                      <a16:creationId xmlns:a16="http://schemas.microsoft.com/office/drawing/2014/main" id="{DA7EB1B5-FE4C-40DC-A4B1-E55061C50888}"/>
                    </a:ext>
                  </a:extLst>
                </p:cNvPr>
                <p:cNvSpPr/>
                <p:nvPr/>
              </p:nvSpPr>
              <p:spPr>
                <a:xfrm rot="18900000" flipH="1">
                  <a:off x="1861215" y="1003531"/>
                  <a:ext cx="231937" cy="231937"/>
                </a:xfrm>
                <a:prstGeom prst="rtTriangle">
                  <a:avLst/>
                </a:prstGeom>
                <a:solidFill>
                  <a:schemeClr val="tx2">
                    <a:lumMod val="75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endParaRPr lang="en-US" sz="400" kern="0" dirty="0">
                    <a:solidFill>
                      <a:prstClr val="white"/>
                    </a:solidFill>
                    <a:latin typeface="Arial"/>
                  </a:endParaRPr>
                </a:p>
              </p:txBody>
            </p:sp>
            <p:sp>
              <p:nvSpPr>
                <p:cNvPr id="57" name="Rounded Rectangle 108">
                  <a:extLst>
                    <a:ext uri="{FF2B5EF4-FFF2-40B4-BE49-F238E27FC236}">
                      <a16:creationId xmlns:a16="http://schemas.microsoft.com/office/drawing/2014/main" id="{36B9725A-096C-4C34-BFC1-D5A94CCFA4CE}"/>
                    </a:ext>
                  </a:extLst>
                </p:cNvPr>
                <p:cNvSpPr/>
                <p:nvPr/>
              </p:nvSpPr>
              <p:spPr>
                <a:xfrm>
                  <a:off x="1323392" y="953568"/>
                  <a:ext cx="689728" cy="331862"/>
                </a:xfrm>
                <a:prstGeom prst="roundRect">
                  <a:avLst/>
                </a:prstGeom>
                <a:solidFill>
                  <a:schemeClr val="bg2">
                    <a:lumMod val="10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r>
                    <a:rPr lang="en-US" sz="900" kern="0" dirty="0">
                      <a:solidFill>
                        <a:prstClr val="white"/>
                      </a:solidFill>
                      <a:latin typeface="Arial"/>
                    </a:rPr>
                    <a:t>P</a:t>
                  </a:r>
                </a:p>
              </p:txBody>
            </p:sp>
          </p:grpSp>
          <p:grpSp>
            <p:nvGrpSpPr>
              <p:cNvPr id="48" name="Group 47">
                <a:extLst>
                  <a:ext uri="{FF2B5EF4-FFF2-40B4-BE49-F238E27FC236}">
                    <a16:creationId xmlns:a16="http://schemas.microsoft.com/office/drawing/2014/main" id="{ED7B74EA-0284-468B-AA2D-B0AD64A9CE6E}"/>
                  </a:ext>
                </a:extLst>
              </p:cNvPr>
              <p:cNvGrpSpPr/>
              <p:nvPr/>
            </p:nvGrpSpPr>
            <p:grpSpPr>
              <a:xfrm>
                <a:off x="18614159" y="2753231"/>
                <a:ext cx="1105109" cy="989377"/>
                <a:chOff x="1266850" y="953568"/>
                <a:chExt cx="773729" cy="331862"/>
              </a:xfrm>
            </p:grpSpPr>
            <p:sp>
              <p:nvSpPr>
                <p:cNvPr id="54" name="Right Triangle 53">
                  <a:extLst>
                    <a:ext uri="{FF2B5EF4-FFF2-40B4-BE49-F238E27FC236}">
                      <a16:creationId xmlns:a16="http://schemas.microsoft.com/office/drawing/2014/main" id="{D2C688F1-B150-4680-8B46-85BA9E24ED70}"/>
                    </a:ext>
                  </a:extLst>
                </p:cNvPr>
                <p:cNvSpPr/>
                <p:nvPr/>
              </p:nvSpPr>
              <p:spPr>
                <a:xfrm rot="18900000" flipH="1">
                  <a:off x="1808642" y="1003531"/>
                  <a:ext cx="231937" cy="231937"/>
                </a:xfrm>
                <a:prstGeom prst="rtTriangle">
                  <a:avLst/>
                </a:prstGeom>
                <a:solidFill>
                  <a:schemeClr val="tx2">
                    <a:lumMod val="75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endParaRPr lang="en-US" sz="400" kern="0" dirty="0">
                    <a:solidFill>
                      <a:prstClr val="white"/>
                    </a:solidFill>
                    <a:latin typeface="Arial"/>
                  </a:endParaRPr>
                </a:p>
              </p:txBody>
            </p:sp>
            <p:sp>
              <p:nvSpPr>
                <p:cNvPr id="55" name="Rounded Rectangle 106">
                  <a:extLst>
                    <a:ext uri="{FF2B5EF4-FFF2-40B4-BE49-F238E27FC236}">
                      <a16:creationId xmlns:a16="http://schemas.microsoft.com/office/drawing/2014/main" id="{2061EFF7-D1AC-4D5C-ABCD-AE6E3305F33C}"/>
                    </a:ext>
                  </a:extLst>
                </p:cNvPr>
                <p:cNvSpPr/>
                <p:nvPr/>
              </p:nvSpPr>
              <p:spPr>
                <a:xfrm>
                  <a:off x="1266850" y="953568"/>
                  <a:ext cx="689728" cy="331862"/>
                </a:xfrm>
                <a:prstGeom prst="roundRect">
                  <a:avLst/>
                </a:prstGeom>
                <a:solidFill>
                  <a:schemeClr val="bg2">
                    <a:lumMod val="10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r>
                    <a:rPr lang="en-US" sz="900" kern="0" dirty="0">
                      <a:solidFill>
                        <a:prstClr val="white"/>
                      </a:solidFill>
                      <a:latin typeface="Arial"/>
                    </a:rPr>
                    <a:t>M</a:t>
                  </a:r>
                </a:p>
              </p:txBody>
            </p:sp>
          </p:grpSp>
          <p:sp>
            <p:nvSpPr>
              <p:cNvPr id="49" name="Rounded Rectangle 103">
                <a:extLst>
                  <a:ext uri="{FF2B5EF4-FFF2-40B4-BE49-F238E27FC236}">
                    <a16:creationId xmlns:a16="http://schemas.microsoft.com/office/drawing/2014/main" id="{8B19EF29-B30F-4673-8BAE-93BB765762BF}"/>
                  </a:ext>
                </a:extLst>
              </p:cNvPr>
              <p:cNvSpPr/>
              <p:nvPr/>
            </p:nvSpPr>
            <p:spPr>
              <a:xfrm>
                <a:off x="22077254" y="2754501"/>
                <a:ext cx="985134" cy="989377"/>
              </a:xfrm>
              <a:prstGeom prst="roundRect">
                <a:avLst/>
              </a:prstGeom>
              <a:solidFill>
                <a:srgbClr val="75CF07"/>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r>
                  <a:rPr lang="en-US" sz="900" kern="0" dirty="0">
                    <a:solidFill>
                      <a:prstClr val="white"/>
                    </a:solidFill>
                    <a:latin typeface="Arial"/>
                  </a:rPr>
                  <a:t>NIS</a:t>
                </a:r>
              </a:p>
            </p:txBody>
          </p:sp>
          <p:sp>
            <p:nvSpPr>
              <p:cNvPr id="50" name="Right Triangle 49">
                <a:extLst>
                  <a:ext uri="{FF2B5EF4-FFF2-40B4-BE49-F238E27FC236}">
                    <a16:creationId xmlns:a16="http://schemas.microsoft.com/office/drawing/2014/main" id="{4649EDC3-2B60-472B-8D2D-2F97D0E40DBE}"/>
                  </a:ext>
                </a:extLst>
              </p:cNvPr>
              <p:cNvSpPr/>
              <p:nvPr/>
            </p:nvSpPr>
            <p:spPr>
              <a:xfrm rot="18900000" flipH="1">
                <a:off x="21498837" y="3068233"/>
                <a:ext cx="691475" cy="331272"/>
              </a:xfrm>
              <a:prstGeom prst="rtTriangle">
                <a:avLst/>
              </a:prstGeom>
              <a:solidFill>
                <a:schemeClr val="tx2">
                  <a:lumMod val="75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endParaRPr lang="en-US" sz="400" kern="0" dirty="0">
                  <a:solidFill>
                    <a:prstClr val="white"/>
                  </a:solidFill>
                  <a:latin typeface="Arial"/>
                </a:endParaRPr>
              </a:p>
            </p:txBody>
          </p:sp>
          <p:sp>
            <p:nvSpPr>
              <p:cNvPr id="51" name="Rounded Rectangle 100">
                <a:extLst>
                  <a:ext uri="{FF2B5EF4-FFF2-40B4-BE49-F238E27FC236}">
                    <a16:creationId xmlns:a16="http://schemas.microsoft.com/office/drawing/2014/main" id="{43E91D9D-E103-4FC5-838F-B28A46BB7EC0}"/>
                  </a:ext>
                </a:extLst>
              </p:cNvPr>
              <p:cNvSpPr/>
              <p:nvPr/>
            </p:nvSpPr>
            <p:spPr>
              <a:xfrm>
                <a:off x="20991715" y="2774788"/>
                <a:ext cx="985131" cy="989380"/>
              </a:xfrm>
              <a:prstGeom prst="roundRect">
                <a:avLst/>
              </a:prstGeom>
              <a:solidFill>
                <a:schemeClr val="bg2">
                  <a:lumMod val="10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r>
                  <a:rPr lang="en-US" sz="900" kern="0" dirty="0">
                    <a:solidFill>
                      <a:prstClr val="white"/>
                    </a:solidFill>
                    <a:latin typeface="Arial"/>
                  </a:rPr>
                  <a:t>G</a:t>
                </a:r>
              </a:p>
            </p:txBody>
          </p:sp>
          <p:sp>
            <p:nvSpPr>
              <p:cNvPr id="52" name="Right Triangle 51">
                <a:extLst>
                  <a:ext uri="{FF2B5EF4-FFF2-40B4-BE49-F238E27FC236}">
                    <a16:creationId xmlns:a16="http://schemas.microsoft.com/office/drawing/2014/main" id="{BB73169E-9D80-45F5-93E4-39CD7EA184F1}"/>
                  </a:ext>
                </a:extLst>
              </p:cNvPr>
              <p:cNvSpPr/>
              <p:nvPr/>
            </p:nvSpPr>
            <p:spPr>
              <a:xfrm rot="18900000" flipH="1">
                <a:off x="20438529" y="3069061"/>
                <a:ext cx="691475" cy="331272"/>
              </a:xfrm>
              <a:prstGeom prst="rtTriangle">
                <a:avLst/>
              </a:prstGeom>
              <a:solidFill>
                <a:schemeClr val="tx2">
                  <a:lumMod val="75000"/>
                </a:schemeClr>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71412">
                  <a:defRPr/>
                </a:pPr>
                <a:endParaRPr lang="en-US" sz="400" kern="0" dirty="0">
                  <a:solidFill>
                    <a:prstClr val="white"/>
                  </a:solidFill>
                  <a:latin typeface="Arial"/>
                </a:endParaRPr>
              </a:p>
            </p:txBody>
          </p:sp>
          <p:sp>
            <p:nvSpPr>
              <p:cNvPr id="53" name="Rounded Rectangle 106">
                <a:extLst>
                  <a:ext uri="{FF2B5EF4-FFF2-40B4-BE49-F238E27FC236}">
                    <a16:creationId xmlns:a16="http://schemas.microsoft.com/office/drawing/2014/main" id="{916600A7-0745-449C-8497-C323914A51DC}"/>
                  </a:ext>
                </a:extLst>
              </p:cNvPr>
              <p:cNvSpPr/>
              <p:nvPr/>
            </p:nvSpPr>
            <p:spPr>
              <a:xfrm>
                <a:off x="19850278" y="2749715"/>
                <a:ext cx="985131" cy="989377"/>
              </a:xfrm>
              <a:prstGeom prst="roundRect">
                <a:avLst/>
              </a:prstGeom>
              <a:solidFill>
                <a:srgbClr val="C00000"/>
              </a:solidFill>
              <a:ln w="190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1625011">
                  <a:defRPr/>
                </a:pPr>
                <a:r>
                  <a:rPr lang="en-US" sz="900" kern="0" dirty="0">
                    <a:solidFill>
                      <a:prstClr val="white"/>
                    </a:solidFill>
                    <a:latin typeface="Arial" panose="020B0604020202020204"/>
                  </a:rPr>
                  <a:t>IFN</a:t>
                </a:r>
                <a:r>
                  <a:rPr lang="el-GR" sz="900" kern="0" dirty="0">
                    <a:solidFill>
                      <a:prstClr val="white"/>
                    </a:solidFill>
                    <a:latin typeface="Arial" panose="020B0604020202020204"/>
                  </a:rPr>
                  <a:t>β</a:t>
                </a:r>
                <a:endParaRPr lang="en-US" sz="900" kern="0" dirty="0">
                  <a:solidFill>
                    <a:prstClr val="white"/>
                  </a:solidFill>
                  <a:latin typeface="Arial" panose="020B0604020202020204"/>
                </a:endParaRPr>
              </a:p>
            </p:txBody>
          </p:sp>
        </p:grpSp>
      </p:grpSp>
      <p:sp>
        <p:nvSpPr>
          <p:cNvPr id="60" name="Rectangle 59">
            <a:extLst>
              <a:ext uri="{FF2B5EF4-FFF2-40B4-BE49-F238E27FC236}">
                <a16:creationId xmlns:a16="http://schemas.microsoft.com/office/drawing/2014/main" id="{96DF0BB4-274A-4085-99E3-FBCB2D04FCA8}"/>
              </a:ext>
            </a:extLst>
          </p:cNvPr>
          <p:cNvSpPr/>
          <p:nvPr/>
        </p:nvSpPr>
        <p:spPr>
          <a:xfrm>
            <a:off x="8736598" y="1201101"/>
            <a:ext cx="1591624" cy="1029418"/>
          </a:xfrm>
          <a:prstGeom prst="rect">
            <a:avLst/>
          </a:prstGeom>
          <a:solidFill>
            <a:sysClr val="window" lastClr="FFFFFF"/>
          </a:solidFill>
          <a:ln w="38100" cap="flat" cmpd="sng" algn="ctr">
            <a:solidFill>
              <a:srgbClr val="C00000"/>
            </a:solidFill>
            <a:prstDash val="solid"/>
          </a:ln>
          <a:effectLst/>
        </p:spPr>
        <p:txBody>
          <a:bodyPr rtlCol="0" anchor="ctr"/>
          <a:lstStyle/>
          <a:p>
            <a:pPr algn="ctr" defTabSz="1625011">
              <a:defRPr/>
            </a:pPr>
            <a:endParaRPr lang="en-US" sz="1466" kern="0" dirty="0">
              <a:solidFill>
                <a:srgbClr val="C00000"/>
              </a:solidFill>
              <a:latin typeface="Arial"/>
            </a:endParaRPr>
          </a:p>
          <a:p>
            <a:pPr algn="ctr" defTabSz="1625011">
              <a:defRPr/>
            </a:pPr>
            <a:r>
              <a:rPr lang="en-US" sz="1200" b="1" kern="0" dirty="0">
                <a:solidFill>
                  <a:srgbClr val="C00000"/>
                </a:solidFill>
                <a:latin typeface="Arial"/>
              </a:rPr>
              <a:t>IFN</a:t>
            </a:r>
            <a:r>
              <a:rPr lang="el-GR" sz="1200" b="1" kern="0" dirty="0">
                <a:solidFill>
                  <a:srgbClr val="C00000"/>
                </a:solidFill>
                <a:latin typeface="Arial"/>
              </a:rPr>
              <a:t>β</a:t>
            </a:r>
            <a:endParaRPr lang="en-US" sz="1200" b="1" kern="0" dirty="0">
              <a:solidFill>
                <a:srgbClr val="C00000"/>
              </a:solidFill>
              <a:latin typeface="Arial"/>
            </a:endParaRPr>
          </a:p>
          <a:p>
            <a:pPr algn="ctr" defTabSz="1625011">
              <a:spcAft>
                <a:spcPts val="800"/>
              </a:spcAft>
              <a:buFont typeface="Arial" panose="020B0604020202020204" pitchFamily="34" charset="0"/>
              <a:buChar char="•"/>
              <a:defRPr/>
            </a:pPr>
            <a:r>
              <a:rPr lang="en-US" sz="1000" b="1" kern="0" dirty="0">
                <a:solidFill>
                  <a:prstClr val="black"/>
                </a:solidFill>
                <a:latin typeface="Arial"/>
              </a:rPr>
              <a:t>Serves an index of viral proliferation</a:t>
            </a:r>
          </a:p>
          <a:p>
            <a:pPr algn="ctr" defTabSz="1625011">
              <a:buFont typeface="Arial" panose="020B0604020202020204" pitchFamily="34" charset="0"/>
              <a:buChar char="•"/>
              <a:defRPr/>
            </a:pPr>
            <a:r>
              <a:rPr lang="en-US" sz="1000" b="1" kern="0" dirty="0">
                <a:solidFill>
                  <a:prstClr val="black"/>
                </a:solidFill>
                <a:latin typeface="Arial"/>
              </a:rPr>
              <a:t>Enhances host antitumor immunity</a:t>
            </a:r>
          </a:p>
          <a:p>
            <a:pPr defTabSz="1625011">
              <a:defRPr/>
            </a:pPr>
            <a:endParaRPr lang="en-US" sz="1466" kern="0" dirty="0">
              <a:solidFill>
                <a:prstClr val="black"/>
              </a:solidFill>
              <a:latin typeface="Arial"/>
            </a:endParaRPr>
          </a:p>
        </p:txBody>
      </p:sp>
      <p:sp>
        <p:nvSpPr>
          <p:cNvPr id="61" name="Rectangle 60">
            <a:extLst>
              <a:ext uri="{FF2B5EF4-FFF2-40B4-BE49-F238E27FC236}">
                <a16:creationId xmlns:a16="http://schemas.microsoft.com/office/drawing/2014/main" id="{C8D92E2D-D14A-45BD-8032-B299611700B0}"/>
              </a:ext>
            </a:extLst>
          </p:cNvPr>
          <p:cNvSpPr/>
          <p:nvPr/>
        </p:nvSpPr>
        <p:spPr>
          <a:xfrm>
            <a:off x="10082926" y="3704055"/>
            <a:ext cx="1448927" cy="1042115"/>
          </a:xfrm>
          <a:prstGeom prst="rect">
            <a:avLst/>
          </a:prstGeom>
          <a:solidFill>
            <a:sysClr val="window" lastClr="FFFFFF"/>
          </a:solidFill>
          <a:ln w="38100" cap="flat" cmpd="sng" algn="ctr">
            <a:solidFill>
              <a:srgbClr val="92D050"/>
            </a:solidFill>
            <a:prstDash val="solid"/>
          </a:ln>
          <a:effectLst/>
        </p:spPr>
        <p:txBody>
          <a:bodyPr rtlCol="0" anchor="ctr"/>
          <a:lstStyle/>
          <a:p>
            <a:pPr defTabSz="1625011">
              <a:defRPr/>
            </a:pPr>
            <a:endParaRPr lang="en-US" sz="1466" kern="0" dirty="0">
              <a:solidFill>
                <a:srgbClr val="009900"/>
              </a:solidFill>
              <a:latin typeface="Arial"/>
            </a:endParaRPr>
          </a:p>
          <a:p>
            <a:pPr algn="ctr" defTabSz="1625011">
              <a:defRPr/>
            </a:pPr>
            <a:r>
              <a:rPr lang="en-US" sz="1200" b="1" kern="0" dirty="0">
                <a:solidFill>
                  <a:srgbClr val="009900"/>
                </a:solidFill>
                <a:latin typeface="Arial"/>
              </a:rPr>
              <a:t>NIS</a:t>
            </a:r>
          </a:p>
          <a:p>
            <a:pPr algn="ctr" defTabSz="1625011">
              <a:defRPr/>
            </a:pPr>
            <a:r>
              <a:rPr lang="en-US" sz="1000" b="1" kern="0" dirty="0">
                <a:solidFill>
                  <a:prstClr val="black"/>
                </a:solidFill>
                <a:latin typeface="Arial"/>
              </a:rPr>
              <a:t>Reporter gene to enable monitoring of viral spread by PET/SPECT imaging</a:t>
            </a:r>
          </a:p>
          <a:p>
            <a:pPr marL="228557" indent="-228557" defTabSz="1625011">
              <a:buFont typeface="Arial" panose="020B0604020202020204" pitchFamily="34" charset="0"/>
              <a:buChar char="•"/>
              <a:defRPr/>
            </a:pPr>
            <a:endParaRPr lang="en-US" sz="1200" kern="0" dirty="0">
              <a:solidFill>
                <a:prstClr val="black"/>
              </a:solidFill>
              <a:latin typeface="Arial"/>
            </a:endParaRPr>
          </a:p>
          <a:p>
            <a:pPr defTabSz="1625011">
              <a:defRPr/>
            </a:pPr>
            <a:endParaRPr lang="en-US" sz="1200" kern="0" dirty="0">
              <a:solidFill>
                <a:prstClr val="black"/>
              </a:solidFill>
              <a:latin typeface="Arial"/>
            </a:endParaRPr>
          </a:p>
        </p:txBody>
      </p:sp>
      <p:sp>
        <p:nvSpPr>
          <p:cNvPr id="62" name="Arrow: Right 61">
            <a:extLst>
              <a:ext uri="{FF2B5EF4-FFF2-40B4-BE49-F238E27FC236}">
                <a16:creationId xmlns:a16="http://schemas.microsoft.com/office/drawing/2014/main" id="{4663BFB2-6D08-4C47-8C7A-D6DD6A3BDE43}"/>
              </a:ext>
            </a:extLst>
          </p:cNvPr>
          <p:cNvSpPr/>
          <p:nvPr/>
        </p:nvSpPr>
        <p:spPr>
          <a:xfrm rot="16200000">
            <a:off x="10578146" y="3402438"/>
            <a:ext cx="408811" cy="1597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1"/>
            <a:endParaRPr lang="en-US">
              <a:solidFill>
                <a:srgbClr val="FFFFFF"/>
              </a:solidFill>
              <a:latin typeface="Arial" panose="020B0604020202020204"/>
            </a:endParaRPr>
          </a:p>
        </p:txBody>
      </p:sp>
      <p:sp>
        <p:nvSpPr>
          <p:cNvPr id="63" name="Arrow: Right 62">
            <a:extLst>
              <a:ext uri="{FF2B5EF4-FFF2-40B4-BE49-F238E27FC236}">
                <a16:creationId xmlns:a16="http://schemas.microsoft.com/office/drawing/2014/main" id="{1F90C7B9-259F-4A8C-A260-315968E43507}"/>
              </a:ext>
            </a:extLst>
          </p:cNvPr>
          <p:cNvSpPr/>
          <p:nvPr/>
        </p:nvSpPr>
        <p:spPr>
          <a:xfrm rot="5400000">
            <a:off x="9383041" y="2355075"/>
            <a:ext cx="408811" cy="1597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1"/>
            <a:endParaRPr lang="en-US">
              <a:solidFill>
                <a:srgbClr val="FFFFFF"/>
              </a:solidFill>
              <a:latin typeface="Arial" panose="020B0604020202020204"/>
            </a:endParaRPr>
          </a:p>
        </p:txBody>
      </p:sp>
    </p:spTree>
    <p:extLst>
      <p:ext uri="{BB962C8B-B14F-4D97-AF65-F5344CB8AC3E}">
        <p14:creationId xmlns:p14="http://schemas.microsoft.com/office/powerpoint/2010/main" val="257680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22"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7665512D-686B-45EA-9FE6-1CEDC4C5044C}"/>
              </a:ext>
            </a:extLst>
          </p:cNvPr>
          <p:cNvSpPr>
            <a:spLocks noGrp="1"/>
          </p:cNvSpPr>
          <p:nvPr>
            <p:ph type="title"/>
          </p:nvPr>
        </p:nvSpPr>
        <p:spPr>
          <a:xfrm>
            <a:off x="477856" y="1122363"/>
            <a:ext cx="4022312" cy="3204134"/>
          </a:xfrm>
        </p:spPr>
        <p:txBody>
          <a:bodyPr vert="horz" lIns="91440" tIns="45720" rIns="91440" bIns="45720" rtlCol="0" anchor="b">
            <a:normAutofit/>
          </a:bodyPr>
          <a:lstStyle/>
          <a:p>
            <a:pPr defTabSz="914400"/>
            <a:r>
              <a:rPr lang="en-US" sz="4800" b="1" dirty="0"/>
              <a:t>Methods </a:t>
            </a:r>
          </a:p>
        </p:txBody>
      </p:sp>
      <p:sp>
        <p:nvSpPr>
          <p:cNvPr id="23"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E43CE19-594F-476F-93F1-C29EC8C2B555}"/>
              </a:ext>
            </a:extLst>
          </p:cNvPr>
          <p:cNvSpPr txBox="1"/>
          <p:nvPr/>
        </p:nvSpPr>
        <p:spPr>
          <a:xfrm>
            <a:off x="0" y="6365685"/>
            <a:ext cx="11690028" cy="369332"/>
          </a:xfrm>
          <a:prstGeom prst="rect">
            <a:avLst/>
          </a:prstGeom>
          <a:noFill/>
        </p:spPr>
        <p:txBody>
          <a:bodyPr wrap="square" rtlCol="0">
            <a:spAutoFit/>
          </a:bodyPr>
          <a:lstStyle/>
          <a:p>
            <a:r>
              <a:rPr lang="en-US" dirty="0">
                <a:solidFill>
                  <a:schemeClr val="tx1">
                    <a:lumMod val="50000"/>
                  </a:schemeClr>
                </a:solidFill>
              </a:rPr>
              <a:t>Systemic administration of VSV-IFN</a:t>
            </a:r>
            <a:r>
              <a:rPr lang="el-GR" dirty="0">
                <a:solidFill>
                  <a:schemeClr val="tx1">
                    <a:lumMod val="50000"/>
                  </a:schemeClr>
                </a:solidFill>
              </a:rPr>
              <a:t>β</a:t>
            </a:r>
            <a:r>
              <a:rPr lang="en-US" dirty="0">
                <a:solidFill>
                  <a:schemeClr val="tx1">
                    <a:lumMod val="50000"/>
                  </a:schemeClr>
                </a:solidFill>
              </a:rPr>
              <a:t>-NIS among patients with Relapsed and Refractory Hematologic malignancies </a:t>
            </a:r>
          </a:p>
        </p:txBody>
      </p:sp>
      <p:sp>
        <p:nvSpPr>
          <p:cNvPr id="5" name="Rectangle 4">
            <a:extLst>
              <a:ext uri="{FF2B5EF4-FFF2-40B4-BE49-F238E27FC236}">
                <a16:creationId xmlns:a16="http://schemas.microsoft.com/office/drawing/2014/main" id="{490F64D0-35DD-4CA1-8D9D-A836DED8998C}"/>
              </a:ext>
            </a:extLst>
          </p:cNvPr>
          <p:cNvSpPr/>
          <p:nvPr/>
        </p:nvSpPr>
        <p:spPr>
          <a:xfrm>
            <a:off x="264920" y="307649"/>
            <a:ext cx="1316052" cy="796426"/>
          </a:xfrm>
          <a:prstGeom prst="rect">
            <a:avLst/>
          </a:prstGeom>
          <a:solidFill>
            <a:schemeClr val="bg1"/>
          </a:solidFill>
          <a:ln>
            <a:solidFill>
              <a:srgbClr val="0B0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30014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DE1A4B03-1C21-4D6B-BA03-E95C5025B0F3}"/>
              </a:ext>
            </a:extLst>
          </p:cNvPr>
          <p:cNvSpPr txBox="1">
            <a:spLocks noGrp="1"/>
          </p:cNvSpPr>
          <p:nvPr>
            <p:ph type="title"/>
          </p:nvPr>
        </p:nvSpPr>
        <p:spPr>
          <a:xfrm>
            <a:off x="405977" y="74136"/>
            <a:ext cx="10512862" cy="835573"/>
          </a:xfrm>
          <a:prstGeom prst="rect">
            <a:avLst/>
          </a:prstGeom>
        </p:spPr>
        <p:txBody>
          <a:bodyPr vert="horz" lIns="0" tIns="0" rIns="0" bIns="0" rtlCol="0" anchor="ctr" anchorCtr="0">
            <a:noAutofit/>
          </a:bodyPr>
          <a:lstStyle>
            <a:lvl1pPr algn="l" defTabSz="457178" rtl="0" eaLnBrk="1" latinLnBrk="0" hangingPunct="1">
              <a:spcBef>
                <a:spcPct val="0"/>
              </a:spcBef>
              <a:buNone/>
              <a:defRPr sz="2000" b="1" kern="1200">
                <a:solidFill>
                  <a:schemeClr val="tx2"/>
                </a:solidFill>
                <a:latin typeface="+mj-lt"/>
                <a:ea typeface="+mj-ea"/>
                <a:cs typeface="+mj-cs"/>
              </a:defRPr>
            </a:lvl1pPr>
          </a:lstStyle>
          <a:p>
            <a:pPr marL="615835" indent="-615835" algn="ctr" defTabSz="609457">
              <a:defRPr/>
            </a:pPr>
            <a:r>
              <a:rPr lang="en-US" sz="2666" dirty="0">
                <a:solidFill>
                  <a:srgbClr val="071058"/>
                </a:solidFill>
                <a:latin typeface="Arial"/>
                <a:ea typeface="Arial" charset="0"/>
                <a:cs typeface="Arial" charset="0"/>
              </a:rPr>
              <a:t>Methods and Trial Schema </a:t>
            </a:r>
            <a:endParaRPr lang="en-US" sz="2666" b="0" dirty="0">
              <a:solidFill>
                <a:srgbClr val="071058"/>
              </a:solidFill>
              <a:latin typeface="Arial"/>
              <a:ea typeface="Arial" charset="0"/>
              <a:cs typeface="Arial" charset="0"/>
            </a:endParaRPr>
          </a:p>
        </p:txBody>
      </p:sp>
      <p:grpSp>
        <p:nvGrpSpPr>
          <p:cNvPr id="77" name="Group 76">
            <a:extLst>
              <a:ext uri="{FF2B5EF4-FFF2-40B4-BE49-F238E27FC236}">
                <a16:creationId xmlns:a16="http://schemas.microsoft.com/office/drawing/2014/main" id="{CDE6AEBC-0982-403C-A137-D697825E01DA}"/>
              </a:ext>
            </a:extLst>
          </p:cNvPr>
          <p:cNvGrpSpPr/>
          <p:nvPr/>
        </p:nvGrpSpPr>
        <p:grpSpPr>
          <a:xfrm>
            <a:off x="4583748" y="961695"/>
            <a:ext cx="4222717" cy="1399659"/>
            <a:chOff x="7370621" y="1643295"/>
            <a:chExt cx="10662721" cy="3143271"/>
          </a:xfrm>
        </p:grpSpPr>
        <p:sp>
          <p:nvSpPr>
            <p:cNvPr id="78" name="Rectangle 77">
              <a:extLst>
                <a:ext uri="{FF2B5EF4-FFF2-40B4-BE49-F238E27FC236}">
                  <a16:creationId xmlns:a16="http://schemas.microsoft.com/office/drawing/2014/main" id="{82D7FB07-C488-4896-90EC-27A72134C474}"/>
                </a:ext>
              </a:extLst>
            </p:cNvPr>
            <p:cNvSpPr/>
            <p:nvPr/>
          </p:nvSpPr>
          <p:spPr bwMode="auto">
            <a:xfrm>
              <a:off x="7370621" y="3200403"/>
              <a:ext cx="2569334" cy="358868"/>
            </a:xfrm>
            <a:prstGeom prst="rect">
              <a:avLst/>
            </a:prstGeom>
            <a:solidFill>
              <a:schemeClr val="bg1">
                <a:lumMod val="95000"/>
              </a:schemeClr>
            </a:solidFill>
            <a:ln w="12700" cap="flat" cmpd="sng" algn="ctr">
              <a:solidFill>
                <a:srgbClr val="0B0F37"/>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defTabSz="1218971" eaLnBrk="0" fontAlgn="base" hangingPunct="0">
                <a:spcBef>
                  <a:spcPct val="0"/>
                </a:spcBef>
                <a:spcAft>
                  <a:spcPct val="0"/>
                </a:spcAft>
              </a:pPr>
              <a:r>
                <a:rPr lang="en-US" sz="1100" b="1" dirty="0">
                  <a:solidFill>
                    <a:srgbClr val="002457"/>
                  </a:solidFill>
                  <a:latin typeface="Arial" charset="0"/>
                </a:rPr>
                <a:t>Screening</a:t>
              </a:r>
            </a:p>
          </p:txBody>
        </p:sp>
        <p:sp>
          <p:nvSpPr>
            <p:cNvPr id="79" name="Down Arrow 16">
              <a:extLst>
                <a:ext uri="{FF2B5EF4-FFF2-40B4-BE49-F238E27FC236}">
                  <a16:creationId xmlns:a16="http://schemas.microsoft.com/office/drawing/2014/main" id="{FB612D6F-41AB-4E37-AB71-366E2078CF26}"/>
                </a:ext>
              </a:extLst>
            </p:cNvPr>
            <p:cNvSpPr/>
            <p:nvPr/>
          </p:nvSpPr>
          <p:spPr bwMode="auto">
            <a:xfrm>
              <a:off x="9724955" y="2342445"/>
              <a:ext cx="384843" cy="812800"/>
            </a:xfrm>
            <a:prstGeom prst="downArrow">
              <a:avLst/>
            </a:prstGeom>
            <a:solidFill>
              <a:srgbClr val="C00000"/>
            </a:solidFill>
            <a:ln w="12700" cap="flat" cmpd="sng" algn="ctr">
              <a:solidFill>
                <a:srgbClr val="C00000"/>
              </a:solidFill>
              <a:prstDash val="solid"/>
              <a:round/>
              <a:headEnd type="none" w="med" len="med"/>
              <a:tailEnd type="none" w="med" len="med"/>
            </a:ln>
            <a:effectLst/>
          </p:spPr>
          <p:txBody>
            <a:bodyPr vert="horz" wrap="square" lIns="121904" tIns="60952" rIns="121904" bIns="60952" numCol="1" rtlCol="0" anchor="t" anchorCtr="0" compatLnSpc="1">
              <a:prstTxWarp prst="textNoShape">
                <a:avLst/>
              </a:prstTxWarp>
            </a:bodyPr>
            <a:lstStyle/>
            <a:p>
              <a:pPr defTabSz="1218971" eaLnBrk="0" fontAlgn="base" hangingPunct="0">
                <a:spcBef>
                  <a:spcPct val="0"/>
                </a:spcBef>
                <a:spcAft>
                  <a:spcPct val="0"/>
                </a:spcAft>
              </a:pPr>
              <a:endParaRPr lang="en-US" sz="4266" b="1">
                <a:solidFill>
                  <a:srgbClr val="C00000"/>
                </a:solidFill>
                <a:latin typeface="Arial" charset="0"/>
              </a:endParaRPr>
            </a:p>
          </p:txBody>
        </p:sp>
        <p:sp>
          <p:nvSpPr>
            <p:cNvPr id="80" name="TextBox 79">
              <a:extLst>
                <a:ext uri="{FF2B5EF4-FFF2-40B4-BE49-F238E27FC236}">
                  <a16:creationId xmlns:a16="http://schemas.microsoft.com/office/drawing/2014/main" id="{787FA371-605F-4779-9A41-6DC9D87E0768}"/>
                </a:ext>
              </a:extLst>
            </p:cNvPr>
            <p:cNvSpPr txBox="1"/>
            <p:nvPr/>
          </p:nvSpPr>
          <p:spPr>
            <a:xfrm>
              <a:off x="9260787" y="1643295"/>
              <a:ext cx="3583852" cy="622068"/>
            </a:xfrm>
            <a:prstGeom prst="rect">
              <a:avLst/>
            </a:prstGeom>
            <a:noFill/>
          </p:spPr>
          <p:txBody>
            <a:bodyPr wrap="none" rtlCol="0">
              <a:spAutoFit/>
            </a:bodyPr>
            <a:lstStyle/>
            <a:p>
              <a:pPr defTabSz="914081"/>
              <a:r>
                <a:rPr lang="en-US" sz="1200" dirty="0">
                  <a:solidFill>
                    <a:srgbClr val="C00000"/>
                  </a:solidFill>
                  <a:latin typeface="Arial" panose="020B0604020202020204"/>
                </a:rPr>
                <a:t>VSV, One IV dose</a:t>
              </a:r>
            </a:p>
          </p:txBody>
        </p:sp>
        <p:grpSp>
          <p:nvGrpSpPr>
            <p:cNvPr id="81" name="Group 80">
              <a:extLst>
                <a:ext uri="{FF2B5EF4-FFF2-40B4-BE49-F238E27FC236}">
                  <a16:creationId xmlns:a16="http://schemas.microsoft.com/office/drawing/2014/main" id="{EFD046A5-CB80-4586-BD51-9E81A7B7D01C}"/>
                </a:ext>
              </a:extLst>
            </p:cNvPr>
            <p:cNvGrpSpPr/>
            <p:nvPr/>
          </p:nvGrpSpPr>
          <p:grpSpPr>
            <a:xfrm>
              <a:off x="9936451" y="3016188"/>
              <a:ext cx="8096891" cy="1770378"/>
              <a:chOff x="10959037" y="3170569"/>
              <a:chExt cx="2518204" cy="508396"/>
            </a:xfrm>
          </p:grpSpPr>
          <p:sp>
            <p:nvSpPr>
              <p:cNvPr id="82" name="Arrow: Right 81">
                <a:extLst>
                  <a:ext uri="{FF2B5EF4-FFF2-40B4-BE49-F238E27FC236}">
                    <a16:creationId xmlns:a16="http://schemas.microsoft.com/office/drawing/2014/main" id="{4E70BBBA-54B9-4C35-A598-3EED096F650D}"/>
                  </a:ext>
                </a:extLst>
              </p:cNvPr>
              <p:cNvSpPr/>
              <p:nvPr/>
            </p:nvSpPr>
            <p:spPr>
              <a:xfrm>
                <a:off x="10959037" y="3170569"/>
                <a:ext cx="2469099" cy="209340"/>
              </a:xfrm>
              <a:prstGeom prst="rightArrow">
                <a:avLst/>
              </a:prstGeom>
              <a:solidFill>
                <a:srgbClr val="B1C4E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1"/>
                <a:endParaRPr lang="en-US">
                  <a:solidFill>
                    <a:srgbClr val="FFFFFF"/>
                  </a:solidFill>
                  <a:latin typeface="Arial" panose="020B0604020202020204"/>
                </a:endParaRPr>
              </a:p>
            </p:txBody>
          </p:sp>
          <p:sp>
            <p:nvSpPr>
              <p:cNvPr id="83" name="TextBox 82">
                <a:extLst>
                  <a:ext uri="{FF2B5EF4-FFF2-40B4-BE49-F238E27FC236}">
                    <a16:creationId xmlns:a16="http://schemas.microsoft.com/office/drawing/2014/main" id="{64C35DBC-C732-4F05-811A-6CBAD5862998}"/>
                  </a:ext>
                </a:extLst>
              </p:cNvPr>
              <p:cNvSpPr txBox="1"/>
              <p:nvPr/>
            </p:nvSpPr>
            <p:spPr>
              <a:xfrm>
                <a:off x="11116077" y="3326525"/>
                <a:ext cx="1120652" cy="267957"/>
              </a:xfrm>
              <a:prstGeom prst="rect">
                <a:avLst/>
              </a:prstGeom>
              <a:noFill/>
            </p:spPr>
            <p:txBody>
              <a:bodyPr wrap="none" rtlCol="0">
                <a:spAutoFit/>
              </a:bodyPr>
              <a:lstStyle/>
              <a:p>
                <a:pPr defTabSz="914081"/>
                <a:r>
                  <a:rPr lang="en-US" sz="1050" dirty="0">
                    <a:solidFill>
                      <a:srgbClr val="002457"/>
                    </a:solidFill>
                    <a:latin typeface="Arial" panose="020B0604020202020204" pitchFamily="34" charset="0"/>
                    <a:cs typeface="Arial" panose="020B0604020202020204" pitchFamily="34" charset="0"/>
                  </a:rPr>
                  <a:t>D2-28: labs, PK/PD, </a:t>
                </a:r>
              </a:p>
              <a:p>
                <a:pPr defTabSz="914081"/>
                <a:r>
                  <a:rPr lang="en-US" sz="1050" dirty="0">
                    <a:solidFill>
                      <a:srgbClr val="002457"/>
                    </a:solidFill>
                    <a:latin typeface="Arial" panose="020B0604020202020204" pitchFamily="34" charset="0"/>
                    <a:cs typeface="Arial" panose="020B0604020202020204" pitchFamily="34" charset="0"/>
                  </a:rPr>
                  <a:t>Immune correlatives</a:t>
                </a:r>
              </a:p>
            </p:txBody>
          </p:sp>
          <p:sp>
            <p:nvSpPr>
              <p:cNvPr id="84" name="Arrow: Down 83">
                <a:extLst>
                  <a:ext uri="{FF2B5EF4-FFF2-40B4-BE49-F238E27FC236}">
                    <a16:creationId xmlns:a16="http://schemas.microsoft.com/office/drawing/2014/main" id="{F778AFE7-5069-4D48-B22F-D180AE108F7B}"/>
                  </a:ext>
                </a:extLst>
              </p:cNvPr>
              <p:cNvSpPr/>
              <p:nvPr/>
            </p:nvSpPr>
            <p:spPr>
              <a:xfrm rot="10800000" flipH="1">
                <a:off x="12867573" y="3332786"/>
                <a:ext cx="157039" cy="179901"/>
              </a:xfrm>
              <a:prstGeom prst="down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1"/>
                <a:endParaRPr lang="en-US">
                  <a:solidFill>
                    <a:srgbClr val="002060"/>
                  </a:solidFill>
                  <a:latin typeface="Arial" panose="020B0604020202020204"/>
                </a:endParaRPr>
              </a:p>
            </p:txBody>
          </p:sp>
          <p:sp>
            <p:nvSpPr>
              <p:cNvPr id="85" name="TextBox 84">
                <a:extLst>
                  <a:ext uri="{FF2B5EF4-FFF2-40B4-BE49-F238E27FC236}">
                    <a16:creationId xmlns:a16="http://schemas.microsoft.com/office/drawing/2014/main" id="{977CE42F-63A0-4986-BF9E-F61C10C7770C}"/>
                  </a:ext>
                </a:extLst>
              </p:cNvPr>
              <p:cNvSpPr txBox="1"/>
              <p:nvPr/>
            </p:nvSpPr>
            <p:spPr>
              <a:xfrm>
                <a:off x="12574375" y="3515213"/>
                <a:ext cx="902866" cy="163752"/>
              </a:xfrm>
              <a:prstGeom prst="rect">
                <a:avLst/>
              </a:prstGeom>
              <a:noFill/>
            </p:spPr>
            <p:txBody>
              <a:bodyPr wrap="none" rtlCol="0">
                <a:spAutoFit/>
              </a:bodyPr>
              <a:lstStyle/>
              <a:p>
                <a:pPr defTabSz="914081"/>
                <a:r>
                  <a:rPr lang="en-US" sz="1050" b="1" dirty="0">
                    <a:solidFill>
                      <a:srgbClr val="002060"/>
                    </a:solidFill>
                    <a:latin typeface="Arial" panose="020B0604020202020204" pitchFamily="34" charset="0"/>
                    <a:cs typeface="Arial" panose="020B0604020202020204" pitchFamily="34" charset="0"/>
                  </a:rPr>
                  <a:t>D29 Evaluation</a:t>
                </a:r>
              </a:p>
            </p:txBody>
          </p:sp>
        </p:grpSp>
      </p:grpSp>
      <p:sp>
        <p:nvSpPr>
          <p:cNvPr id="5" name="Rectangle 4">
            <a:extLst>
              <a:ext uri="{FF2B5EF4-FFF2-40B4-BE49-F238E27FC236}">
                <a16:creationId xmlns:a16="http://schemas.microsoft.com/office/drawing/2014/main" id="{52722496-68C3-47C3-95CE-A3534FD45F4E}"/>
              </a:ext>
            </a:extLst>
          </p:cNvPr>
          <p:cNvSpPr/>
          <p:nvPr/>
        </p:nvSpPr>
        <p:spPr>
          <a:xfrm>
            <a:off x="4547460" y="2618823"/>
            <a:ext cx="6493663" cy="830997"/>
          </a:xfrm>
          <a:prstGeom prst="rect">
            <a:avLst/>
          </a:prstGeom>
        </p:spPr>
        <p:txBody>
          <a:bodyPr wrap="square">
            <a:spAutoFit/>
          </a:bodyPr>
          <a:lstStyle/>
          <a:p>
            <a:pPr marL="142053" indent="-142053" defTabSz="914081">
              <a:buClr>
                <a:srgbClr val="0076A9"/>
              </a:buClr>
            </a:pPr>
            <a:r>
              <a:rPr lang="en-US" sz="1600" b="1" u="sng" kern="0" dirty="0">
                <a:solidFill>
                  <a:srgbClr val="002457"/>
                </a:solidFill>
                <a:latin typeface="Arial" panose="020B0604020202020204"/>
              </a:rPr>
              <a:t>Primary objective</a:t>
            </a:r>
          </a:p>
          <a:p>
            <a:pPr marL="430126" lvl="1" indent="-146815" defTabSz="914081">
              <a:buClr>
                <a:srgbClr val="39B0FF"/>
              </a:buClr>
            </a:pPr>
            <a:r>
              <a:rPr lang="en-US" sz="1600" b="0" kern="0" dirty="0">
                <a:solidFill>
                  <a:srgbClr val="002457"/>
                </a:solidFill>
                <a:latin typeface="Arial" panose="020B0604020202020204"/>
              </a:rPr>
              <a:t>To determine the MTD of VSV-IFNβ-NIS given as a single IV dose</a:t>
            </a:r>
          </a:p>
          <a:p>
            <a:pPr marL="430126" lvl="1" indent="-146815" defTabSz="914081">
              <a:buClr>
                <a:srgbClr val="39B0FF"/>
              </a:buClr>
            </a:pPr>
            <a:r>
              <a:rPr lang="en-US" sz="1600" kern="0" dirty="0">
                <a:solidFill>
                  <a:srgbClr val="002457"/>
                </a:solidFill>
                <a:latin typeface="Arial" panose="020B0604020202020204"/>
              </a:rPr>
              <a:t>3+3 design</a:t>
            </a:r>
            <a:r>
              <a:rPr lang="en-US" sz="1600" b="0" kern="0" dirty="0">
                <a:solidFill>
                  <a:srgbClr val="002457"/>
                </a:solidFill>
                <a:latin typeface="Arial" panose="020B0604020202020204"/>
              </a:rPr>
              <a:t> </a:t>
            </a:r>
          </a:p>
        </p:txBody>
      </p:sp>
      <p:sp>
        <p:nvSpPr>
          <p:cNvPr id="6" name="Rectangle 5">
            <a:extLst>
              <a:ext uri="{FF2B5EF4-FFF2-40B4-BE49-F238E27FC236}">
                <a16:creationId xmlns:a16="http://schemas.microsoft.com/office/drawing/2014/main" id="{E9B12831-CE6E-4AAB-80BC-3B933A751E6E}"/>
              </a:ext>
            </a:extLst>
          </p:cNvPr>
          <p:cNvSpPr/>
          <p:nvPr/>
        </p:nvSpPr>
        <p:spPr>
          <a:xfrm>
            <a:off x="4547460" y="3722647"/>
            <a:ext cx="5663622" cy="1077218"/>
          </a:xfrm>
          <a:prstGeom prst="rect">
            <a:avLst/>
          </a:prstGeom>
        </p:spPr>
        <p:txBody>
          <a:bodyPr wrap="square">
            <a:spAutoFit/>
          </a:bodyPr>
          <a:lstStyle/>
          <a:p>
            <a:pPr marL="142053" indent="-142053" defTabSz="914081">
              <a:buClr>
                <a:srgbClr val="0076A9"/>
              </a:buClr>
            </a:pPr>
            <a:r>
              <a:rPr lang="en-US" sz="1600" b="1" u="sng" kern="0" dirty="0">
                <a:solidFill>
                  <a:srgbClr val="002457"/>
                </a:solidFill>
                <a:latin typeface="Arial" panose="020B0604020202020204"/>
              </a:rPr>
              <a:t>Second objectives</a:t>
            </a:r>
          </a:p>
          <a:p>
            <a:pPr marL="430126" lvl="1" indent="-146815" defTabSz="914081">
              <a:buClr>
                <a:srgbClr val="39B0FF"/>
              </a:buClr>
            </a:pPr>
            <a:r>
              <a:rPr lang="en-US" sz="1600" b="0" kern="0" dirty="0">
                <a:solidFill>
                  <a:srgbClr val="002457"/>
                </a:solidFill>
                <a:latin typeface="Arial" panose="020B0604020202020204"/>
              </a:rPr>
              <a:t>To estimate the safety profile and preliminary efficacy</a:t>
            </a:r>
          </a:p>
          <a:p>
            <a:pPr marL="799997" lvl="2" indent="-285750" defTabSz="914081">
              <a:buClr>
                <a:srgbClr val="39B0FF"/>
              </a:buClr>
              <a:buFont typeface="Arial" panose="020B0604020202020204" pitchFamily="34" charset="0"/>
              <a:buChar char="•"/>
            </a:pPr>
            <a:r>
              <a:rPr lang="en-US" sz="1600" b="0" kern="0" dirty="0">
                <a:solidFill>
                  <a:srgbClr val="002457"/>
                </a:solidFill>
                <a:latin typeface="Arial" panose="020B0604020202020204"/>
              </a:rPr>
              <a:t>AEs reported based on CTCAEv4</a:t>
            </a:r>
          </a:p>
          <a:p>
            <a:pPr marL="799997" lvl="2" indent="-285750" defTabSz="914081">
              <a:buClr>
                <a:srgbClr val="39B0FF"/>
              </a:buClr>
              <a:buFont typeface="Arial" panose="020B0604020202020204" pitchFamily="34" charset="0"/>
              <a:buChar char="•"/>
            </a:pPr>
            <a:r>
              <a:rPr lang="en-US" sz="1600" b="0" kern="0" dirty="0">
                <a:solidFill>
                  <a:srgbClr val="002457"/>
                </a:solidFill>
                <a:latin typeface="Arial" panose="020B0604020202020204"/>
              </a:rPr>
              <a:t>CRS based on Lee et al (Blood 2014) criteria</a:t>
            </a:r>
          </a:p>
        </p:txBody>
      </p:sp>
      <p:grpSp>
        <p:nvGrpSpPr>
          <p:cNvPr id="39" name="Group 38">
            <a:extLst>
              <a:ext uri="{FF2B5EF4-FFF2-40B4-BE49-F238E27FC236}">
                <a16:creationId xmlns:a16="http://schemas.microsoft.com/office/drawing/2014/main" id="{A4B15E7E-C680-4D8B-A2D7-828BDF8221CF}"/>
              </a:ext>
            </a:extLst>
          </p:cNvPr>
          <p:cNvGrpSpPr/>
          <p:nvPr/>
        </p:nvGrpSpPr>
        <p:grpSpPr>
          <a:xfrm>
            <a:off x="141757" y="117121"/>
            <a:ext cx="3010891" cy="6463881"/>
            <a:chOff x="141757" y="117121"/>
            <a:chExt cx="3010891" cy="6463881"/>
          </a:xfrm>
        </p:grpSpPr>
        <p:grpSp>
          <p:nvGrpSpPr>
            <p:cNvPr id="40" name="Group 39">
              <a:extLst>
                <a:ext uri="{FF2B5EF4-FFF2-40B4-BE49-F238E27FC236}">
                  <a16:creationId xmlns:a16="http://schemas.microsoft.com/office/drawing/2014/main" id="{09F44E7F-5AE2-4DEE-8AFC-EE88FABBDD93}"/>
                </a:ext>
              </a:extLst>
            </p:cNvPr>
            <p:cNvGrpSpPr/>
            <p:nvPr/>
          </p:nvGrpSpPr>
          <p:grpSpPr>
            <a:xfrm>
              <a:off x="141757" y="117121"/>
              <a:ext cx="3010890" cy="4904430"/>
              <a:chOff x="646709" y="1385534"/>
              <a:chExt cx="3010890" cy="4904430"/>
            </a:xfrm>
          </p:grpSpPr>
          <p:sp>
            <p:nvSpPr>
              <p:cNvPr id="43" name="Rectangle 42">
                <a:extLst>
                  <a:ext uri="{FF2B5EF4-FFF2-40B4-BE49-F238E27FC236}">
                    <a16:creationId xmlns:a16="http://schemas.microsoft.com/office/drawing/2014/main" id="{B958B6AE-B7D0-4A44-B62F-FCA921B694F2}"/>
                  </a:ext>
                </a:extLst>
              </p:cNvPr>
              <p:cNvSpPr/>
              <p:nvPr/>
            </p:nvSpPr>
            <p:spPr>
              <a:xfrm>
                <a:off x="665017" y="1399699"/>
                <a:ext cx="2992582" cy="4890265"/>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a:t>
                </a:r>
              </a:p>
            </p:txBody>
          </p:sp>
          <p:grpSp>
            <p:nvGrpSpPr>
              <p:cNvPr id="44" name="Group 43">
                <a:extLst>
                  <a:ext uri="{FF2B5EF4-FFF2-40B4-BE49-F238E27FC236}">
                    <a16:creationId xmlns:a16="http://schemas.microsoft.com/office/drawing/2014/main" id="{C7D96401-1EB8-443B-898B-C98E7CFB49EC}"/>
                  </a:ext>
                </a:extLst>
              </p:cNvPr>
              <p:cNvGrpSpPr/>
              <p:nvPr/>
            </p:nvGrpSpPr>
            <p:grpSpPr>
              <a:xfrm>
                <a:off x="646709" y="1385534"/>
                <a:ext cx="2882903" cy="4798601"/>
                <a:chOff x="193788" y="836524"/>
                <a:chExt cx="2882903" cy="4798601"/>
              </a:xfrm>
            </p:grpSpPr>
            <p:sp>
              <p:nvSpPr>
                <p:cNvPr id="45" name="Rectangle: Rounded Corners 44">
                  <a:extLst>
                    <a:ext uri="{FF2B5EF4-FFF2-40B4-BE49-F238E27FC236}">
                      <a16:creationId xmlns:a16="http://schemas.microsoft.com/office/drawing/2014/main" id="{5549B48F-961D-4F4B-80E3-42E6469080C6}"/>
                    </a:ext>
                  </a:extLst>
                </p:cNvPr>
                <p:cNvSpPr/>
                <p:nvPr/>
              </p:nvSpPr>
              <p:spPr bwMode="auto">
                <a:xfrm>
                  <a:off x="466074" y="4822431"/>
                  <a:ext cx="952421" cy="812694"/>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algn="ctr" defTabSz="1218971" eaLnBrk="0" fontAlgn="base" hangingPunct="0">
                    <a:spcBef>
                      <a:spcPct val="0"/>
                    </a:spcBef>
                    <a:spcAft>
                      <a:spcPct val="0"/>
                    </a:spcAft>
                  </a:pPr>
                  <a:r>
                    <a:rPr lang="en-US" sz="1333" b="1" dirty="0">
                      <a:solidFill>
                        <a:srgbClr val="002457"/>
                      </a:solidFill>
                      <a:latin typeface="Arial" charset="0"/>
                    </a:rPr>
                    <a:t>DL1: </a:t>
                  </a:r>
                </a:p>
                <a:p>
                  <a:pPr algn="ctr" defTabSz="1218971" eaLnBrk="0" fontAlgn="base" hangingPunct="0">
                    <a:spcBef>
                      <a:spcPct val="0"/>
                    </a:spcBef>
                    <a:spcAft>
                      <a:spcPct val="0"/>
                    </a:spcAft>
                  </a:pPr>
                  <a:r>
                    <a:rPr lang="en-US" sz="1333" b="1" dirty="0">
                      <a:solidFill>
                        <a:srgbClr val="002457"/>
                      </a:solidFill>
                      <a:latin typeface="Arial" charset="0"/>
                    </a:rPr>
                    <a:t>5e9 TCID</a:t>
                  </a:r>
                  <a:r>
                    <a:rPr lang="en-US" sz="1333" b="1" baseline="-25000" dirty="0">
                      <a:solidFill>
                        <a:srgbClr val="002457"/>
                      </a:solidFill>
                      <a:latin typeface="Arial" charset="0"/>
                    </a:rPr>
                    <a:t>50</a:t>
                  </a:r>
                </a:p>
                <a:p>
                  <a:pPr algn="ctr" defTabSz="1218971" eaLnBrk="0" fontAlgn="base" hangingPunct="0">
                    <a:spcBef>
                      <a:spcPct val="0"/>
                    </a:spcBef>
                    <a:spcAft>
                      <a:spcPct val="0"/>
                    </a:spcAft>
                  </a:pPr>
                  <a:r>
                    <a:rPr lang="en-US" sz="1333" dirty="0">
                      <a:solidFill>
                        <a:srgbClr val="FF0000"/>
                      </a:solidFill>
                      <a:latin typeface="Arial" charset="0"/>
                    </a:rPr>
                    <a:t>N=3</a:t>
                  </a:r>
                  <a:endParaRPr lang="en-US" sz="1333" b="1" dirty="0">
                    <a:solidFill>
                      <a:srgbClr val="FF0000"/>
                    </a:solidFill>
                    <a:latin typeface="Arial" charset="0"/>
                  </a:endParaRPr>
                </a:p>
              </p:txBody>
            </p:sp>
            <p:sp>
              <p:nvSpPr>
                <p:cNvPr id="46" name="Rectangle: Rounded Corners 45">
                  <a:extLst>
                    <a:ext uri="{FF2B5EF4-FFF2-40B4-BE49-F238E27FC236}">
                      <a16:creationId xmlns:a16="http://schemas.microsoft.com/office/drawing/2014/main" id="{1B5F3E45-3CDE-4EFB-A976-9A0F82FFE663}"/>
                    </a:ext>
                  </a:extLst>
                </p:cNvPr>
                <p:cNvSpPr/>
                <p:nvPr/>
              </p:nvSpPr>
              <p:spPr bwMode="auto">
                <a:xfrm>
                  <a:off x="1007449" y="3828308"/>
                  <a:ext cx="952421" cy="812694"/>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algn="ctr" defTabSz="1218971" eaLnBrk="0" fontAlgn="base" hangingPunct="0">
                    <a:spcBef>
                      <a:spcPct val="0"/>
                    </a:spcBef>
                    <a:spcAft>
                      <a:spcPct val="0"/>
                    </a:spcAft>
                  </a:pPr>
                  <a:r>
                    <a:rPr lang="en-US" sz="1333" b="1" dirty="0">
                      <a:solidFill>
                        <a:srgbClr val="002457"/>
                      </a:solidFill>
                      <a:latin typeface="Arial" charset="0"/>
                    </a:rPr>
                    <a:t>DL2:</a:t>
                  </a:r>
                </a:p>
                <a:p>
                  <a:pPr algn="ctr" defTabSz="1218971" eaLnBrk="0" fontAlgn="base" hangingPunct="0">
                    <a:spcBef>
                      <a:spcPct val="0"/>
                    </a:spcBef>
                    <a:spcAft>
                      <a:spcPct val="0"/>
                    </a:spcAft>
                  </a:pPr>
                  <a:r>
                    <a:rPr lang="en-US" sz="1333" b="1" dirty="0">
                      <a:solidFill>
                        <a:srgbClr val="002457"/>
                      </a:solidFill>
                      <a:latin typeface="Arial" charset="0"/>
                    </a:rPr>
                    <a:t>1.7e10 TCID</a:t>
                  </a:r>
                  <a:r>
                    <a:rPr lang="en-US" sz="1333" b="1" baseline="-25000" dirty="0">
                      <a:solidFill>
                        <a:srgbClr val="002457"/>
                      </a:solidFill>
                      <a:latin typeface="Arial" charset="0"/>
                    </a:rPr>
                    <a:t>50</a:t>
                  </a:r>
                </a:p>
                <a:p>
                  <a:pPr algn="ctr" defTabSz="1218971" eaLnBrk="0" fontAlgn="base" hangingPunct="0">
                    <a:spcBef>
                      <a:spcPct val="0"/>
                    </a:spcBef>
                    <a:spcAft>
                      <a:spcPct val="0"/>
                    </a:spcAft>
                  </a:pPr>
                  <a:r>
                    <a:rPr lang="en-US" sz="1333" dirty="0">
                      <a:solidFill>
                        <a:srgbClr val="FF0000"/>
                      </a:solidFill>
                      <a:latin typeface="Arial" charset="0"/>
                    </a:rPr>
                    <a:t>N=3</a:t>
                  </a:r>
                  <a:endParaRPr lang="en-US" sz="1333" b="1" dirty="0">
                    <a:solidFill>
                      <a:srgbClr val="FF0000"/>
                    </a:solidFill>
                    <a:latin typeface="Arial" charset="0"/>
                  </a:endParaRPr>
                </a:p>
              </p:txBody>
            </p:sp>
            <p:sp>
              <p:nvSpPr>
                <p:cNvPr id="47" name="Arrow: Bent 46">
                  <a:extLst>
                    <a:ext uri="{FF2B5EF4-FFF2-40B4-BE49-F238E27FC236}">
                      <a16:creationId xmlns:a16="http://schemas.microsoft.com/office/drawing/2014/main" id="{86D466B2-B3E5-4334-B186-3AED13C32DEA}"/>
                    </a:ext>
                  </a:extLst>
                </p:cNvPr>
                <p:cNvSpPr/>
                <p:nvPr/>
              </p:nvSpPr>
              <p:spPr bwMode="auto">
                <a:xfrm>
                  <a:off x="658092" y="4299856"/>
                  <a:ext cx="353690" cy="507934"/>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121904" tIns="60952" rIns="121904" bIns="60952" numCol="1" rtlCol="0" anchor="t" anchorCtr="0" compatLnSpc="1">
                  <a:prstTxWarp prst="textNoShape">
                    <a:avLst/>
                  </a:prstTxWarp>
                </a:bodyPr>
                <a:lstStyle/>
                <a:p>
                  <a:pPr defTabSz="1218971" eaLnBrk="0" fontAlgn="base" hangingPunct="0">
                    <a:spcBef>
                      <a:spcPct val="0"/>
                    </a:spcBef>
                    <a:spcAft>
                      <a:spcPct val="0"/>
                    </a:spcAft>
                  </a:pPr>
                  <a:endParaRPr lang="en-US" sz="1333" b="1">
                    <a:solidFill>
                      <a:srgbClr val="002457"/>
                    </a:solidFill>
                    <a:latin typeface="Arial" charset="0"/>
                  </a:endParaRPr>
                </a:p>
              </p:txBody>
            </p:sp>
            <p:sp>
              <p:nvSpPr>
                <p:cNvPr id="48" name="Arrow: Bent 47">
                  <a:extLst>
                    <a:ext uri="{FF2B5EF4-FFF2-40B4-BE49-F238E27FC236}">
                      <a16:creationId xmlns:a16="http://schemas.microsoft.com/office/drawing/2014/main" id="{CAB0BF51-3BF1-4D33-9E1B-2646F92CF9D1}"/>
                    </a:ext>
                  </a:extLst>
                </p:cNvPr>
                <p:cNvSpPr/>
                <p:nvPr/>
              </p:nvSpPr>
              <p:spPr bwMode="auto">
                <a:xfrm>
                  <a:off x="1199733" y="3262944"/>
                  <a:ext cx="385180" cy="565365"/>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121904" tIns="60952" rIns="121904" bIns="60952" numCol="1" rtlCol="0" anchor="t" anchorCtr="0" compatLnSpc="1">
                  <a:prstTxWarp prst="textNoShape">
                    <a:avLst/>
                  </a:prstTxWarp>
                </a:bodyPr>
                <a:lstStyle/>
                <a:p>
                  <a:pPr defTabSz="1218971" eaLnBrk="0" fontAlgn="base" hangingPunct="0">
                    <a:spcBef>
                      <a:spcPct val="0"/>
                    </a:spcBef>
                    <a:spcAft>
                      <a:spcPct val="0"/>
                    </a:spcAft>
                  </a:pPr>
                  <a:endParaRPr lang="en-US" sz="1333" b="1">
                    <a:solidFill>
                      <a:srgbClr val="002457"/>
                    </a:solidFill>
                    <a:latin typeface="Arial" charset="0"/>
                  </a:endParaRPr>
                </a:p>
              </p:txBody>
            </p:sp>
            <p:sp>
              <p:nvSpPr>
                <p:cNvPr id="49" name="Arrow: Bent 48">
                  <a:extLst>
                    <a:ext uri="{FF2B5EF4-FFF2-40B4-BE49-F238E27FC236}">
                      <a16:creationId xmlns:a16="http://schemas.microsoft.com/office/drawing/2014/main" id="{3F26B736-2BFB-4294-8E13-89884E441FB6}"/>
                    </a:ext>
                  </a:extLst>
                </p:cNvPr>
                <p:cNvSpPr/>
                <p:nvPr/>
              </p:nvSpPr>
              <p:spPr bwMode="auto">
                <a:xfrm>
                  <a:off x="1744649" y="2216531"/>
                  <a:ext cx="353690" cy="507934"/>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121904" tIns="60952" rIns="121904" bIns="60952" numCol="1" rtlCol="0" anchor="t" anchorCtr="0" compatLnSpc="1">
                  <a:prstTxWarp prst="textNoShape">
                    <a:avLst/>
                  </a:prstTxWarp>
                </a:bodyPr>
                <a:lstStyle/>
                <a:p>
                  <a:pPr defTabSz="1218971" eaLnBrk="0" fontAlgn="base" hangingPunct="0">
                    <a:spcBef>
                      <a:spcPct val="0"/>
                    </a:spcBef>
                    <a:spcAft>
                      <a:spcPct val="0"/>
                    </a:spcAft>
                  </a:pPr>
                  <a:endParaRPr lang="en-US" sz="1333" b="1">
                    <a:solidFill>
                      <a:srgbClr val="002457"/>
                    </a:solidFill>
                    <a:latin typeface="Arial" charset="0"/>
                  </a:endParaRPr>
                </a:p>
              </p:txBody>
            </p:sp>
            <p:sp>
              <p:nvSpPr>
                <p:cNvPr id="50" name="Rectangle: Rounded Corners 49">
                  <a:extLst>
                    <a:ext uri="{FF2B5EF4-FFF2-40B4-BE49-F238E27FC236}">
                      <a16:creationId xmlns:a16="http://schemas.microsoft.com/office/drawing/2014/main" id="{E2A76434-EBAA-450B-8276-21023454D450}"/>
                    </a:ext>
                  </a:extLst>
                </p:cNvPr>
                <p:cNvSpPr/>
                <p:nvPr/>
              </p:nvSpPr>
              <p:spPr bwMode="auto">
                <a:xfrm>
                  <a:off x="1594461" y="2754840"/>
                  <a:ext cx="952421" cy="812694"/>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algn="ctr" defTabSz="1218971" eaLnBrk="0" fontAlgn="base" hangingPunct="0">
                    <a:spcBef>
                      <a:spcPct val="0"/>
                    </a:spcBef>
                    <a:spcAft>
                      <a:spcPct val="0"/>
                    </a:spcAft>
                  </a:pPr>
                  <a:r>
                    <a:rPr lang="en-US" sz="1333" b="1" dirty="0">
                      <a:solidFill>
                        <a:srgbClr val="002457"/>
                      </a:solidFill>
                      <a:latin typeface="Arial" charset="0"/>
                    </a:rPr>
                    <a:t>DL3:</a:t>
                  </a:r>
                </a:p>
                <a:p>
                  <a:pPr algn="ctr" defTabSz="1218971" eaLnBrk="0" fontAlgn="base" hangingPunct="0">
                    <a:spcBef>
                      <a:spcPct val="0"/>
                    </a:spcBef>
                    <a:spcAft>
                      <a:spcPct val="0"/>
                    </a:spcAft>
                  </a:pPr>
                  <a:r>
                    <a:rPr lang="en-US" sz="1333" b="1" dirty="0">
                      <a:solidFill>
                        <a:srgbClr val="002457"/>
                      </a:solidFill>
                      <a:latin typeface="Arial" charset="0"/>
                    </a:rPr>
                    <a:t>5e10 TCID</a:t>
                  </a:r>
                  <a:r>
                    <a:rPr lang="en-US" sz="1333" b="1" baseline="-25000" dirty="0">
                      <a:solidFill>
                        <a:srgbClr val="002457"/>
                      </a:solidFill>
                      <a:latin typeface="Arial" charset="0"/>
                    </a:rPr>
                    <a:t>50</a:t>
                  </a:r>
                </a:p>
                <a:p>
                  <a:pPr algn="ctr" defTabSz="1218971" eaLnBrk="0" fontAlgn="base" hangingPunct="0">
                    <a:spcBef>
                      <a:spcPct val="0"/>
                    </a:spcBef>
                    <a:spcAft>
                      <a:spcPct val="0"/>
                    </a:spcAft>
                  </a:pPr>
                  <a:r>
                    <a:rPr lang="en-US" sz="1333" dirty="0">
                      <a:solidFill>
                        <a:srgbClr val="FF0000"/>
                      </a:solidFill>
                      <a:latin typeface="Arial" charset="0"/>
                    </a:rPr>
                    <a:t>N=3</a:t>
                  </a:r>
                  <a:endParaRPr lang="en-US" sz="1333" b="1" dirty="0">
                    <a:solidFill>
                      <a:srgbClr val="FF0000"/>
                    </a:solidFill>
                    <a:latin typeface="Arial" charset="0"/>
                  </a:endParaRPr>
                </a:p>
              </p:txBody>
            </p:sp>
            <p:sp>
              <p:nvSpPr>
                <p:cNvPr id="51" name="Rectangle: Rounded Corners 50">
                  <a:extLst>
                    <a:ext uri="{FF2B5EF4-FFF2-40B4-BE49-F238E27FC236}">
                      <a16:creationId xmlns:a16="http://schemas.microsoft.com/office/drawing/2014/main" id="{33B412FB-EBF8-4F54-BE55-1DA77537B7B7}"/>
                    </a:ext>
                  </a:extLst>
                </p:cNvPr>
                <p:cNvSpPr/>
                <p:nvPr/>
              </p:nvSpPr>
              <p:spPr bwMode="auto">
                <a:xfrm>
                  <a:off x="2111305" y="1681098"/>
                  <a:ext cx="952421" cy="812694"/>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algn="ctr" defTabSz="1218971" eaLnBrk="0" fontAlgn="base" hangingPunct="0">
                    <a:spcBef>
                      <a:spcPct val="0"/>
                    </a:spcBef>
                    <a:spcAft>
                      <a:spcPct val="0"/>
                    </a:spcAft>
                  </a:pPr>
                  <a:r>
                    <a:rPr lang="en-US" sz="1333" b="1" dirty="0">
                      <a:solidFill>
                        <a:srgbClr val="002457"/>
                      </a:solidFill>
                      <a:latin typeface="Arial" charset="0"/>
                    </a:rPr>
                    <a:t>DL4: </a:t>
                  </a:r>
                </a:p>
                <a:p>
                  <a:pPr algn="ctr" defTabSz="1218971" eaLnBrk="0" fontAlgn="base" hangingPunct="0">
                    <a:spcBef>
                      <a:spcPct val="0"/>
                    </a:spcBef>
                    <a:spcAft>
                      <a:spcPct val="0"/>
                    </a:spcAft>
                  </a:pPr>
                  <a:r>
                    <a:rPr lang="en-US" sz="1333" b="1" dirty="0">
                      <a:solidFill>
                        <a:srgbClr val="002457"/>
                      </a:solidFill>
                      <a:latin typeface="Arial" charset="0"/>
                    </a:rPr>
                    <a:t>1.7e11 TCID</a:t>
                  </a:r>
                  <a:r>
                    <a:rPr lang="en-US" sz="1333" b="1" baseline="-25000" dirty="0">
                      <a:solidFill>
                        <a:srgbClr val="002457"/>
                      </a:solidFill>
                      <a:latin typeface="Arial" charset="0"/>
                    </a:rPr>
                    <a:t>50</a:t>
                  </a:r>
                </a:p>
                <a:p>
                  <a:pPr algn="ctr" defTabSz="1218971" eaLnBrk="0" fontAlgn="base" hangingPunct="0">
                    <a:spcBef>
                      <a:spcPct val="0"/>
                    </a:spcBef>
                    <a:spcAft>
                      <a:spcPct val="0"/>
                    </a:spcAft>
                  </a:pPr>
                  <a:r>
                    <a:rPr lang="en-US" sz="1333" dirty="0">
                      <a:solidFill>
                        <a:srgbClr val="FF0000"/>
                      </a:solidFill>
                      <a:latin typeface="Arial" charset="0"/>
                    </a:rPr>
                    <a:t>N=6</a:t>
                  </a:r>
                  <a:endParaRPr lang="en-US" sz="1333" b="1" dirty="0">
                    <a:solidFill>
                      <a:srgbClr val="FF0000"/>
                    </a:solidFill>
                    <a:latin typeface="Arial" charset="0"/>
                  </a:endParaRPr>
                </a:p>
              </p:txBody>
            </p:sp>
            <p:sp>
              <p:nvSpPr>
                <p:cNvPr id="52" name="TextBox 51">
                  <a:extLst>
                    <a:ext uri="{FF2B5EF4-FFF2-40B4-BE49-F238E27FC236}">
                      <a16:creationId xmlns:a16="http://schemas.microsoft.com/office/drawing/2014/main" id="{5E2A2BD0-4ACD-4330-B2C3-E92A5D9F8729}"/>
                    </a:ext>
                  </a:extLst>
                </p:cNvPr>
                <p:cNvSpPr txBox="1"/>
                <p:nvPr/>
              </p:nvSpPr>
              <p:spPr>
                <a:xfrm>
                  <a:off x="193788" y="836524"/>
                  <a:ext cx="2882903" cy="646331"/>
                </a:xfrm>
                <a:prstGeom prst="rect">
                  <a:avLst/>
                </a:prstGeom>
                <a:noFill/>
              </p:spPr>
              <p:txBody>
                <a:bodyPr wrap="square" rtlCol="0">
                  <a:spAutoFit/>
                </a:bodyPr>
                <a:lstStyle/>
                <a:p>
                  <a:pPr defTabSz="914081"/>
                  <a:r>
                    <a:rPr lang="en-US" b="1" dirty="0">
                      <a:solidFill>
                        <a:srgbClr val="096F76">
                          <a:lumMod val="75000"/>
                        </a:srgbClr>
                      </a:solidFill>
                      <a:latin typeface="Arial" panose="020B0604020202020204"/>
                    </a:rPr>
                    <a:t>Arm A</a:t>
                  </a:r>
                </a:p>
                <a:p>
                  <a:pPr defTabSz="914081"/>
                  <a:r>
                    <a:rPr lang="en-US" b="1" dirty="0">
                      <a:solidFill>
                        <a:srgbClr val="096F76">
                          <a:lumMod val="75000"/>
                        </a:srgbClr>
                      </a:solidFill>
                      <a:latin typeface="Arial" panose="020B0604020202020204"/>
                    </a:rPr>
                    <a:t>Dose Escalation arm</a:t>
                  </a:r>
                  <a:endParaRPr lang="en-US" b="1" dirty="0">
                    <a:solidFill>
                      <a:srgbClr val="002457"/>
                    </a:solidFill>
                    <a:latin typeface="Arial" panose="020B0604020202020204"/>
                  </a:endParaRPr>
                </a:p>
              </p:txBody>
            </p:sp>
          </p:grpSp>
        </p:grpSp>
        <p:sp>
          <p:nvSpPr>
            <p:cNvPr id="41" name="TextBox 40">
              <a:extLst>
                <a:ext uri="{FF2B5EF4-FFF2-40B4-BE49-F238E27FC236}">
                  <a16:creationId xmlns:a16="http://schemas.microsoft.com/office/drawing/2014/main" id="{B9670FE5-73F9-4C55-A029-158D7271241E}"/>
                </a:ext>
              </a:extLst>
            </p:cNvPr>
            <p:cNvSpPr txBox="1"/>
            <p:nvPr/>
          </p:nvSpPr>
          <p:spPr>
            <a:xfrm>
              <a:off x="160065" y="5657672"/>
              <a:ext cx="2992582" cy="923330"/>
            </a:xfrm>
            <a:prstGeom prst="rect">
              <a:avLst/>
            </a:prstGeom>
            <a:solidFill>
              <a:schemeClr val="accent6">
                <a:lumMod val="20000"/>
                <a:lumOff val="80000"/>
              </a:schemeClr>
            </a:solidFill>
            <a:ln>
              <a:solidFill>
                <a:srgbClr val="00B050"/>
              </a:solidFill>
            </a:ln>
          </p:spPr>
          <p:txBody>
            <a:bodyPr wrap="square" rtlCol="0">
              <a:spAutoFit/>
            </a:bodyPr>
            <a:lstStyle/>
            <a:p>
              <a:pPr defTabSz="914081"/>
              <a:r>
                <a:rPr lang="en-US" b="1" dirty="0">
                  <a:solidFill>
                    <a:srgbClr val="096F76">
                      <a:lumMod val="75000"/>
                    </a:srgbClr>
                  </a:solidFill>
                  <a:latin typeface="Arial" panose="020B0604020202020204"/>
                </a:rPr>
                <a:t>Arm C</a:t>
              </a:r>
            </a:p>
            <a:p>
              <a:pPr defTabSz="914081"/>
              <a:r>
                <a:rPr lang="en-US" b="1" dirty="0">
                  <a:solidFill>
                    <a:srgbClr val="096F76">
                      <a:lumMod val="75000"/>
                    </a:srgbClr>
                  </a:solidFill>
                  <a:latin typeface="Arial" panose="020B0604020202020204"/>
                </a:rPr>
                <a:t>VSV+ </a:t>
              </a:r>
              <a:r>
                <a:rPr lang="en-US" b="1" u="sng" dirty="0">
                  <a:solidFill>
                    <a:srgbClr val="096F76">
                      <a:lumMod val="75000"/>
                    </a:srgbClr>
                  </a:solidFill>
                  <a:latin typeface="Arial" panose="020B0604020202020204"/>
                </a:rPr>
                <a:t>Cyclophosphamide and Ruxolitinib</a:t>
              </a:r>
              <a:endParaRPr lang="en-US" b="1" u="sng" dirty="0">
                <a:solidFill>
                  <a:srgbClr val="002457"/>
                </a:solidFill>
                <a:latin typeface="Arial" panose="020B0604020202020204"/>
              </a:endParaRPr>
            </a:p>
          </p:txBody>
        </p:sp>
        <p:sp>
          <p:nvSpPr>
            <p:cNvPr id="42" name="TextBox 41">
              <a:extLst>
                <a:ext uri="{FF2B5EF4-FFF2-40B4-BE49-F238E27FC236}">
                  <a16:creationId xmlns:a16="http://schemas.microsoft.com/office/drawing/2014/main" id="{A06E550A-C735-4164-815A-B9FA74AC8251}"/>
                </a:ext>
              </a:extLst>
            </p:cNvPr>
            <p:cNvSpPr txBox="1"/>
            <p:nvPr/>
          </p:nvSpPr>
          <p:spPr>
            <a:xfrm>
              <a:off x="160066" y="5021551"/>
              <a:ext cx="2992582" cy="646331"/>
            </a:xfrm>
            <a:prstGeom prst="rect">
              <a:avLst/>
            </a:prstGeom>
            <a:solidFill>
              <a:srgbClr val="8CBCD4">
                <a:alpha val="38000"/>
              </a:srgbClr>
            </a:solidFill>
            <a:ln>
              <a:solidFill>
                <a:schemeClr val="accent5">
                  <a:lumMod val="75000"/>
                </a:schemeClr>
              </a:solidFill>
            </a:ln>
          </p:spPr>
          <p:txBody>
            <a:bodyPr wrap="square" rtlCol="0">
              <a:spAutoFit/>
            </a:bodyPr>
            <a:lstStyle/>
            <a:p>
              <a:pPr defTabSz="914081"/>
              <a:r>
                <a:rPr lang="en-US" b="1" dirty="0">
                  <a:solidFill>
                    <a:srgbClr val="096F76">
                      <a:lumMod val="75000"/>
                    </a:srgbClr>
                  </a:solidFill>
                  <a:latin typeface="Arial" panose="020B0604020202020204"/>
                </a:rPr>
                <a:t>Arm B</a:t>
              </a:r>
            </a:p>
            <a:p>
              <a:pPr defTabSz="914081"/>
              <a:r>
                <a:rPr lang="en-US" b="1" dirty="0">
                  <a:solidFill>
                    <a:srgbClr val="096F76">
                      <a:lumMod val="75000"/>
                    </a:srgbClr>
                  </a:solidFill>
                  <a:latin typeface="Arial" panose="020B0604020202020204"/>
                </a:rPr>
                <a:t>VSV + </a:t>
              </a:r>
              <a:r>
                <a:rPr lang="en-US" b="1" u="sng" dirty="0">
                  <a:solidFill>
                    <a:srgbClr val="096F76">
                      <a:lumMod val="75000"/>
                    </a:srgbClr>
                  </a:solidFill>
                  <a:latin typeface="Arial" panose="020B0604020202020204"/>
                </a:rPr>
                <a:t>Ruxolitinib</a:t>
              </a:r>
              <a:endParaRPr lang="en-US" b="1" u="sng" dirty="0">
                <a:solidFill>
                  <a:srgbClr val="002457"/>
                </a:solidFill>
                <a:latin typeface="Arial" panose="020B0604020202020204"/>
              </a:endParaRPr>
            </a:p>
          </p:txBody>
        </p:sp>
      </p:grpSp>
      <p:sp>
        <p:nvSpPr>
          <p:cNvPr id="3" name="TextBox 2">
            <a:extLst>
              <a:ext uri="{FF2B5EF4-FFF2-40B4-BE49-F238E27FC236}">
                <a16:creationId xmlns:a16="http://schemas.microsoft.com/office/drawing/2014/main" id="{78F9E46C-22D8-4ECE-83D1-E2A55FA0C225}"/>
              </a:ext>
            </a:extLst>
          </p:cNvPr>
          <p:cNvSpPr txBox="1"/>
          <p:nvPr/>
        </p:nvSpPr>
        <p:spPr>
          <a:xfrm>
            <a:off x="3197637" y="5297191"/>
            <a:ext cx="8991187" cy="307777"/>
          </a:xfrm>
          <a:prstGeom prst="rect">
            <a:avLst/>
          </a:prstGeom>
          <a:solidFill>
            <a:srgbClr val="B1C4E6"/>
          </a:solidFill>
        </p:spPr>
        <p:txBody>
          <a:bodyPr wrap="square" rtlCol="0">
            <a:spAutoFit/>
          </a:bodyPr>
          <a:lstStyle/>
          <a:p>
            <a:r>
              <a:rPr lang="en-US" sz="1400" b="1" i="1" dirty="0"/>
              <a:t>               Manage robust inflammatory response in patients with High tumor burden </a:t>
            </a:r>
          </a:p>
        </p:txBody>
      </p:sp>
      <p:sp>
        <p:nvSpPr>
          <p:cNvPr id="2" name="Arrow: Down 1">
            <a:extLst>
              <a:ext uri="{FF2B5EF4-FFF2-40B4-BE49-F238E27FC236}">
                <a16:creationId xmlns:a16="http://schemas.microsoft.com/office/drawing/2014/main" id="{2D866A5D-3D82-4DDF-A9BD-C086D79B9891}"/>
              </a:ext>
            </a:extLst>
          </p:cNvPr>
          <p:cNvSpPr/>
          <p:nvPr/>
        </p:nvSpPr>
        <p:spPr>
          <a:xfrm rot="16200000">
            <a:off x="3397530" y="5196408"/>
            <a:ext cx="78778" cy="47856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49B4D9C-08AA-4D0C-A362-1B842C2458EB}"/>
              </a:ext>
            </a:extLst>
          </p:cNvPr>
          <p:cNvSpPr txBox="1"/>
          <p:nvPr/>
        </p:nvSpPr>
        <p:spPr>
          <a:xfrm>
            <a:off x="3197637" y="5980836"/>
            <a:ext cx="8991187" cy="307777"/>
          </a:xfrm>
          <a:prstGeom prst="rect">
            <a:avLst/>
          </a:prstGeom>
          <a:solidFill>
            <a:srgbClr val="E2F0D9"/>
          </a:solidFill>
        </p:spPr>
        <p:txBody>
          <a:bodyPr wrap="square" rtlCol="0">
            <a:spAutoFit/>
          </a:bodyPr>
          <a:lstStyle/>
          <a:p>
            <a:r>
              <a:rPr lang="en-US" sz="1400" b="1" i="1" dirty="0"/>
              <a:t>               Suppress antiviral antibodies, allow for longer persistent of VSV-IFN</a:t>
            </a:r>
            <a:r>
              <a:rPr lang="el-GR" sz="1400" b="1" i="1" dirty="0"/>
              <a:t>β</a:t>
            </a:r>
            <a:r>
              <a:rPr lang="en-US" sz="1400" b="1" i="1" dirty="0"/>
              <a:t>-NIS</a:t>
            </a:r>
          </a:p>
        </p:txBody>
      </p:sp>
      <p:sp>
        <p:nvSpPr>
          <p:cNvPr id="32" name="Arrow: Down 31">
            <a:extLst>
              <a:ext uri="{FF2B5EF4-FFF2-40B4-BE49-F238E27FC236}">
                <a16:creationId xmlns:a16="http://schemas.microsoft.com/office/drawing/2014/main" id="{EB20FB25-C8D6-4719-98AF-7FB8B0DCC999}"/>
              </a:ext>
            </a:extLst>
          </p:cNvPr>
          <p:cNvSpPr/>
          <p:nvPr/>
        </p:nvSpPr>
        <p:spPr>
          <a:xfrm rot="16200000">
            <a:off x="3397530" y="5880054"/>
            <a:ext cx="78778" cy="47856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62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2"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DE1A4B03-1C21-4D6B-BA03-E95C5025B0F3}"/>
              </a:ext>
            </a:extLst>
          </p:cNvPr>
          <p:cNvSpPr txBox="1">
            <a:spLocks noGrp="1"/>
          </p:cNvSpPr>
          <p:nvPr>
            <p:ph type="title"/>
          </p:nvPr>
        </p:nvSpPr>
        <p:spPr>
          <a:xfrm>
            <a:off x="405977" y="74136"/>
            <a:ext cx="10512862" cy="835573"/>
          </a:xfrm>
          <a:prstGeom prst="rect">
            <a:avLst/>
          </a:prstGeom>
        </p:spPr>
        <p:txBody>
          <a:bodyPr vert="horz" lIns="0" tIns="0" rIns="0" bIns="0" rtlCol="0" anchor="ctr" anchorCtr="0">
            <a:noAutofit/>
          </a:bodyPr>
          <a:lstStyle>
            <a:lvl1pPr algn="l" defTabSz="457178" rtl="0" eaLnBrk="1" latinLnBrk="0" hangingPunct="1">
              <a:spcBef>
                <a:spcPct val="0"/>
              </a:spcBef>
              <a:buNone/>
              <a:defRPr sz="2000" b="1" kern="1200">
                <a:solidFill>
                  <a:schemeClr val="tx2"/>
                </a:solidFill>
                <a:latin typeface="+mj-lt"/>
                <a:ea typeface="+mj-ea"/>
                <a:cs typeface="+mj-cs"/>
              </a:defRPr>
            </a:lvl1pPr>
          </a:lstStyle>
          <a:p>
            <a:pPr marL="615835" indent="-615835" algn="ctr" defTabSz="609457">
              <a:defRPr/>
            </a:pPr>
            <a:r>
              <a:rPr lang="en-US" sz="2666" dirty="0">
                <a:solidFill>
                  <a:srgbClr val="071058"/>
                </a:solidFill>
                <a:latin typeface="Arial"/>
                <a:ea typeface="Arial" charset="0"/>
                <a:cs typeface="Arial" charset="0"/>
              </a:rPr>
              <a:t>Methods and Trial Schema </a:t>
            </a:r>
            <a:endParaRPr lang="en-US" sz="2666" b="0" dirty="0">
              <a:solidFill>
                <a:srgbClr val="071058"/>
              </a:solidFill>
              <a:latin typeface="Arial"/>
              <a:ea typeface="Arial" charset="0"/>
              <a:cs typeface="Arial" charset="0"/>
            </a:endParaRPr>
          </a:p>
        </p:txBody>
      </p:sp>
      <p:grpSp>
        <p:nvGrpSpPr>
          <p:cNvPr id="77" name="Group 76">
            <a:extLst>
              <a:ext uri="{FF2B5EF4-FFF2-40B4-BE49-F238E27FC236}">
                <a16:creationId xmlns:a16="http://schemas.microsoft.com/office/drawing/2014/main" id="{CDE6AEBC-0982-403C-A137-D697825E01DA}"/>
              </a:ext>
            </a:extLst>
          </p:cNvPr>
          <p:cNvGrpSpPr/>
          <p:nvPr/>
        </p:nvGrpSpPr>
        <p:grpSpPr>
          <a:xfrm>
            <a:off x="4583748" y="961695"/>
            <a:ext cx="4222717" cy="1399659"/>
            <a:chOff x="7370621" y="1643295"/>
            <a:chExt cx="10662721" cy="3143271"/>
          </a:xfrm>
        </p:grpSpPr>
        <p:sp>
          <p:nvSpPr>
            <p:cNvPr id="78" name="Rectangle 77">
              <a:extLst>
                <a:ext uri="{FF2B5EF4-FFF2-40B4-BE49-F238E27FC236}">
                  <a16:creationId xmlns:a16="http://schemas.microsoft.com/office/drawing/2014/main" id="{82D7FB07-C488-4896-90EC-27A72134C474}"/>
                </a:ext>
              </a:extLst>
            </p:cNvPr>
            <p:cNvSpPr/>
            <p:nvPr/>
          </p:nvSpPr>
          <p:spPr bwMode="auto">
            <a:xfrm>
              <a:off x="7370621" y="3200403"/>
              <a:ext cx="2569334" cy="358868"/>
            </a:xfrm>
            <a:prstGeom prst="rect">
              <a:avLst/>
            </a:prstGeom>
            <a:solidFill>
              <a:schemeClr val="bg1">
                <a:lumMod val="95000"/>
              </a:schemeClr>
            </a:solidFill>
            <a:ln w="12700" cap="flat" cmpd="sng" algn="ctr">
              <a:solidFill>
                <a:srgbClr val="0B0F37"/>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defTabSz="1218971" eaLnBrk="0" fontAlgn="base" hangingPunct="0">
                <a:spcBef>
                  <a:spcPct val="0"/>
                </a:spcBef>
                <a:spcAft>
                  <a:spcPct val="0"/>
                </a:spcAft>
              </a:pPr>
              <a:r>
                <a:rPr lang="en-US" sz="1100" b="1" dirty="0">
                  <a:solidFill>
                    <a:srgbClr val="002457"/>
                  </a:solidFill>
                  <a:latin typeface="Arial" charset="0"/>
                </a:rPr>
                <a:t>Screening</a:t>
              </a:r>
            </a:p>
          </p:txBody>
        </p:sp>
        <p:sp>
          <p:nvSpPr>
            <p:cNvPr id="79" name="Down Arrow 16">
              <a:extLst>
                <a:ext uri="{FF2B5EF4-FFF2-40B4-BE49-F238E27FC236}">
                  <a16:creationId xmlns:a16="http://schemas.microsoft.com/office/drawing/2014/main" id="{FB612D6F-41AB-4E37-AB71-366E2078CF26}"/>
                </a:ext>
              </a:extLst>
            </p:cNvPr>
            <p:cNvSpPr/>
            <p:nvPr/>
          </p:nvSpPr>
          <p:spPr bwMode="auto">
            <a:xfrm>
              <a:off x="9724955" y="2342445"/>
              <a:ext cx="384843" cy="812800"/>
            </a:xfrm>
            <a:prstGeom prst="downArrow">
              <a:avLst/>
            </a:prstGeom>
            <a:solidFill>
              <a:srgbClr val="C00000"/>
            </a:solidFill>
            <a:ln w="12700" cap="flat" cmpd="sng" algn="ctr">
              <a:solidFill>
                <a:srgbClr val="C00000"/>
              </a:solidFill>
              <a:prstDash val="solid"/>
              <a:round/>
              <a:headEnd type="none" w="med" len="med"/>
              <a:tailEnd type="none" w="med" len="med"/>
            </a:ln>
            <a:effectLst/>
          </p:spPr>
          <p:txBody>
            <a:bodyPr vert="horz" wrap="square" lIns="121904" tIns="60952" rIns="121904" bIns="60952" numCol="1" rtlCol="0" anchor="t" anchorCtr="0" compatLnSpc="1">
              <a:prstTxWarp prst="textNoShape">
                <a:avLst/>
              </a:prstTxWarp>
            </a:bodyPr>
            <a:lstStyle/>
            <a:p>
              <a:pPr defTabSz="1218971" eaLnBrk="0" fontAlgn="base" hangingPunct="0">
                <a:spcBef>
                  <a:spcPct val="0"/>
                </a:spcBef>
                <a:spcAft>
                  <a:spcPct val="0"/>
                </a:spcAft>
              </a:pPr>
              <a:endParaRPr lang="en-US" sz="4266" b="1">
                <a:solidFill>
                  <a:srgbClr val="C00000"/>
                </a:solidFill>
                <a:latin typeface="Arial" charset="0"/>
              </a:endParaRPr>
            </a:p>
          </p:txBody>
        </p:sp>
        <p:sp>
          <p:nvSpPr>
            <p:cNvPr id="80" name="TextBox 79">
              <a:extLst>
                <a:ext uri="{FF2B5EF4-FFF2-40B4-BE49-F238E27FC236}">
                  <a16:creationId xmlns:a16="http://schemas.microsoft.com/office/drawing/2014/main" id="{787FA371-605F-4779-9A41-6DC9D87E0768}"/>
                </a:ext>
              </a:extLst>
            </p:cNvPr>
            <p:cNvSpPr txBox="1"/>
            <p:nvPr/>
          </p:nvSpPr>
          <p:spPr>
            <a:xfrm>
              <a:off x="9260787" y="1643295"/>
              <a:ext cx="3583852" cy="622068"/>
            </a:xfrm>
            <a:prstGeom prst="rect">
              <a:avLst/>
            </a:prstGeom>
            <a:noFill/>
          </p:spPr>
          <p:txBody>
            <a:bodyPr wrap="none" rtlCol="0">
              <a:spAutoFit/>
            </a:bodyPr>
            <a:lstStyle/>
            <a:p>
              <a:pPr defTabSz="914081"/>
              <a:r>
                <a:rPr lang="en-US" sz="1200" dirty="0">
                  <a:solidFill>
                    <a:srgbClr val="C00000"/>
                  </a:solidFill>
                  <a:latin typeface="Arial" panose="020B0604020202020204"/>
                </a:rPr>
                <a:t>VSV, One IV dose</a:t>
              </a:r>
            </a:p>
          </p:txBody>
        </p:sp>
        <p:grpSp>
          <p:nvGrpSpPr>
            <p:cNvPr id="81" name="Group 80">
              <a:extLst>
                <a:ext uri="{FF2B5EF4-FFF2-40B4-BE49-F238E27FC236}">
                  <a16:creationId xmlns:a16="http://schemas.microsoft.com/office/drawing/2014/main" id="{EFD046A5-CB80-4586-BD51-9E81A7B7D01C}"/>
                </a:ext>
              </a:extLst>
            </p:cNvPr>
            <p:cNvGrpSpPr/>
            <p:nvPr/>
          </p:nvGrpSpPr>
          <p:grpSpPr>
            <a:xfrm>
              <a:off x="9936451" y="3016188"/>
              <a:ext cx="8096891" cy="1770378"/>
              <a:chOff x="10959037" y="3170569"/>
              <a:chExt cx="2518204" cy="508396"/>
            </a:xfrm>
          </p:grpSpPr>
          <p:sp>
            <p:nvSpPr>
              <p:cNvPr id="82" name="Arrow: Right 81">
                <a:extLst>
                  <a:ext uri="{FF2B5EF4-FFF2-40B4-BE49-F238E27FC236}">
                    <a16:creationId xmlns:a16="http://schemas.microsoft.com/office/drawing/2014/main" id="{4E70BBBA-54B9-4C35-A598-3EED096F650D}"/>
                  </a:ext>
                </a:extLst>
              </p:cNvPr>
              <p:cNvSpPr/>
              <p:nvPr/>
            </p:nvSpPr>
            <p:spPr>
              <a:xfrm>
                <a:off x="10959037" y="3170569"/>
                <a:ext cx="2469099" cy="209340"/>
              </a:xfrm>
              <a:prstGeom prst="rightArrow">
                <a:avLst/>
              </a:prstGeom>
              <a:solidFill>
                <a:srgbClr val="B1C4E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1"/>
                <a:endParaRPr lang="en-US">
                  <a:solidFill>
                    <a:srgbClr val="FFFFFF"/>
                  </a:solidFill>
                  <a:latin typeface="Arial" panose="020B0604020202020204"/>
                </a:endParaRPr>
              </a:p>
            </p:txBody>
          </p:sp>
          <p:sp>
            <p:nvSpPr>
              <p:cNvPr id="83" name="TextBox 82">
                <a:extLst>
                  <a:ext uri="{FF2B5EF4-FFF2-40B4-BE49-F238E27FC236}">
                    <a16:creationId xmlns:a16="http://schemas.microsoft.com/office/drawing/2014/main" id="{64C35DBC-C732-4F05-811A-6CBAD5862998}"/>
                  </a:ext>
                </a:extLst>
              </p:cNvPr>
              <p:cNvSpPr txBox="1"/>
              <p:nvPr/>
            </p:nvSpPr>
            <p:spPr>
              <a:xfrm>
                <a:off x="11116077" y="3326525"/>
                <a:ext cx="1120652" cy="267957"/>
              </a:xfrm>
              <a:prstGeom prst="rect">
                <a:avLst/>
              </a:prstGeom>
              <a:noFill/>
            </p:spPr>
            <p:txBody>
              <a:bodyPr wrap="none" rtlCol="0">
                <a:spAutoFit/>
              </a:bodyPr>
              <a:lstStyle/>
              <a:p>
                <a:pPr defTabSz="914081"/>
                <a:r>
                  <a:rPr lang="en-US" sz="1050" dirty="0">
                    <a:solidFill>
                      <a:srgbClr val="002457"/>
                    </a:solidFill>
                    <a:latin typeface="Arial" panose="020B0604020202020204" pitchFamily="34" charset="0"/>
                    <a:cs typeface="Arial" panose="020B0604020202020204" pitchFamily="34" charset="0"/>
                  </a:rPr>
                  <a:t>D2-28: labs, PK/PD, </a:t>
                </a:r>
              </a:p>
              <a:p>
                <a:pPr defTabSz="914081"/>
                <a:r>
                  <a:rPr lang="en-US" sz="1050" dirty="0">
                    <a:solidFill>
                      <a:srgbClr val="002457"/>
                    </a:solidFill>
                    <a:latin typeface="Arial" panose="020B0604020202020204" pitchFamily="34" charset="0"/>
                    <a:cs typeface="Arial" panose="020B0604020202020204" pitchFamily="34" charset="0"/>
                  </a:rPr>
                  <a:t>Immune correlatives</a:t>
                </a:r>
              </a:p>
            </p:txBody>
          </p:sp>
          <p:sp>
            <p:nvSpPr>
              <p:cNvPr id="84" name="Arrow: Down 83">
                <a:extLst>
                  <a:ext uri="{FF2B5EF4-FFF2-40B4-BE49-F238E27FC236}">
                    <a16:creationId xmlns:a16="http://schemas.microsoft.com/office/drawing/2014/main" id="{F778AFE7-5069-4D48-B22F-D180AE108F7B}"/>
                  </a:ext>
                </a:extLst>
              </p:cNvPr>
              <p:cNvSpPr/>
              <p:nvPr/>
            </p:nvSpPr>
            <p:spPr>
              <a:xfrm rot="10800000" flipH="1">
                <a:off x="12867573" y="3332786"/>
                <a:ext cx="157039" cy="179901"/>
              </a:xfrm>
              <a:prstGeom prst="down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1"/>
                <a:endParaRPr lang="en-US">
                  <a:solidFill>
                    <a:srgbClr val="002060"/>
                  </a:solidFill>
                  <a:latin typeface="Arial" panose="020B0604020202020204"/>
                </a:endParaRPr>
              </a:p>
            </p:txBody>
          </p:sp>
          <p:sp>
            <p:nvSpPr>
              <p:cNvPr id="85" name="TextBox 84">
                <a:extLst>
                  <a:ext uri="{FF2B5EF4-FFF2-40B4-BE49-F238E27FC236}">
                    <a16:creationId xmlns:a16="http://schemas.microsoft.com/office/drawing/2014/main" id="{977CE42F-63A0-4986-BF9E-F61C10C7770C}"/>
                  </a:ext>
                </a:extLst>
              </p:cNvPr>
              <p:cNvSpPr txBox="1"/>
              <p:nvPr/>
            </p:nvSpPr>
            <p:spPr>
              <a:xfrm>
                <a:off x="12574375" y="3515213"/>
                <a:ext cx="902866" cy="163752"/>
              </a:xfrm>
              <a:prstGeom prst="rect">
                <a:avLst/>
              </a:prstGeom>
              <a:noFill/>
            </p:spPr>
            <p:txBody>
              <a:bodyPr wrap="none" rtlCol="0">
                <a:spAutoFit/>
              </a:bodyPr>
              <a:lstStyle/>
              <a:p>
                <a:pPr defTabSz="914081"/>
                <a:r>
                  <a:rPr lang="en-US" sz="1050" b="1" dirty="0">
                    <a:solidFill>
                      <a:srgbClr val="002060"/>
                    </a:solidFill>
                    <a:latin typeface="Arial" panose="020B0604020202020204" pitchFamily="34" charset="0"/>
                    <a:cs typeface="Arial" panose="020B0604020202020204" pitchFamily="34" charset="0"/>
                  </a:rPr>
                  <a:t>D29 Evaluation</a:t>
                </a:r>
              </a:p>
            </p:txBody>
          </p:sp>
        </p:grpSp>
      </p:grpSp>
      <p:grpSp>
        <p:nvGrpSpPr>
          <p:cNvPr id="39" name="Group 38">
            <a:extLst>
              <a:ext uri="{FF2B5EF4-FFF2-40B4-BE49-F238E27FC236}">
                <a16:creationId xmlns:a16="http://schemas.microsoft.com/office/drawing/2014/main" id="{A4B15E7E-C680-4D8B-A2D7-828BDF8221CF}"/>
              </a:ext>
            </a:extLst>
          </p:cNvPr>
          <p:cNvGrpSpPr/>
          <p:nvPr/>
        </p:nvGrpSpPr>
        <p:grpSpPr>
          <a:xfrm>
            <a:off x="141757" y="117121"/>
            <a:ext cx="3010891" cy="6463881"/>
            <a:chOff x="141757" y="117121"/>
            <a:chExt cx="3010891" cy="6463881"/>
          </a:xfrm>
        </p:grpSpPr>
        <p:grpSp>
          <p:nvGrpSpPr>
            <p:cNvPr id="40" name="Group 39">
              <a:extLst>
                <a:ext uri="{FF2B5EF4-FFF2-40B4-BE49-F238E27FC236}">
                  <a16:creationId xmlns:a16="http://schemas.microsoft.com/office/drawing/2014/main" id="{09F44E7F-5AE2-4DEE-8AFC-EE88FABBDD93}"/>
                </a:ext>
              </a:extLst>
            </p:cNvPr>
            <p:cNvGrpSpPr/>
            <p:nvPr/>
          </p:nvGrpSpPr>
          <p:grpSpPr>
            <a:xfrm>
              <a:off x="141757" y="117121"/>
              <a:ext cx="3010890" cy="4904430"/>
              <a:chOff x="646709" y="1385534"/>
              <a:chExt cx="3010890" cy="4904430"/>
            </a:xfrm>
          </p:grpSpPr>
          <p:sp>
            <p:nvSpPr>
              <p:cNvPr id="43" name="Rectangle 42">
                <a:extLst>
                  <a:ext uri="{FF2B5EF4-FFF2-40B4-BE49-F238E27FC236}">
                    <a16:creationId xmlns:a16="http://schemas.microsoft.com/office/drawing/2014/main" id="{B958B6AE-B7D0-4A44-B62F-FCA921B694F2}"/>
                  </a:ext>
                </a:extLst>
              </p:cNvPr>
              <p:cNvSpPr/>
              <p:nvPr/>
            </p:nvSpPr>
            <p:spPr>
              <a:xfrm>
                <a:off x="665017" y="1399699"/>
                <a:ext cx="2992582" cy="4890265"/>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a:t>
                </a:r>
              </a:p>
            </p:txBody>
          </p:sp>
          <p:grpSp>
            <p:nvGrpSpPr>
              <p:cNvPr id="44" name="Group 43">
                <a:extLst>
                  <a:ext uri="{FF2B5EF4-FFF2-40B4-BE49-F238E27FC236}">
                    <a16:creationId xmlns:a16="http://schemas.microsoft.com/office/drawing/2014/main" id="{C7D96401-1EB8-443B-898B-C98E7CFB49EC}"/>
                  </a:ext>
                </a:extLst>
              </p:cNvPr>
              <p:cNvGrpSpPr/>
              <p:nvPr/>
            </p:nvGrpSpPr>
            <p:grpSpPr>
              <a:xfrm>
                <a:off x="646709" y="1385534"/>
                <a:ext cx="2882903" cy="4798601"/>
                <a:chOff x="193788" y="836524"/>
                <a:chExt cx="2882903" cy="4798601"/>
              </a:xfrm>
            </p:grpSpPr>
            <p:sp>
              <p:nvSpPr>
                <p:cNvPr id="45" name="Rectangle: Rounded Corners 44">
                  <a:extLst>
                    <a:ext uri="{FF2B5EF4-FFF2-40B4-BE49-F238E27FC236}">
                      <a16:creationId xmlns:a16="http://schemas.microsoft.com/office/drawing/2014/main" id="{5549B48F-961D-4F4B-80E3-42E6469080C6}"/>
                    </a:ext>
                  </a:extLst>
                </p:cNvPr>
                <p:cNvSpPr/>
                <p:nvPr/>
              </p:nvSpPr>
              <p:spPr bwMode="auto">
                <a:xfrm>
                  <a:off x="466074" y="4822431"/>
                  <a:ext cx="952421" cy="812694"/>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algn="ctr" defTabSz="1218971" eaLnBrk="0" fontAlgn="base" hangingPunct="0">
                    <a:spcBef>
                      <a:spcPct val="0"/>
                    </a:spcBef>
                    <a:spcAft>
                      <a:spcPct val="0"/>
                    </a:spcAft>
                  </a:pPr>
                  <a:r>
                    <a:rPr lang="en-US" sz="1333" b="1" dirty="0">
                      <a:solidFill>
                        <a:srgbClr val="002457"/>
                      </a:solidFill>
                      <a:latin typeface="Arial" charset="0"/>
                    </a:rPr>
                    <a:t>DL1: </a:t>
                  </a:r>
                </a:p>
                <a:p>
                  <a:pPr algn="ctr" defTabSz="1218971" eaLnBrk="0" fontAlgn="base" hangingPunct="0">
                    <a:spcBef>
                      <a:spcPct val="0"/>
                    </a:spcBef>
                    <a:spcAft>
                      <a:spcPct val="0"/>
                    </a:spcAft>
                  </a:pPr>
                  <a:r>
                    <a:rPr lang="en-US" sz="1333" b="1" dirty="0">
                      <a:solidFill>
                        <a:srgbClr val="002457"/>
                      </a:solidFill>
                      <a:latin typeface="Arial" charset="0"/>
                    </a:rPr>
                    <a:t>5e9 TCID</a:t>
                  </a:r>
                  <a:r>
                    <a:rPr lang="en-US" sz="1333" b="1" baseline="-25000" dirty="0">
                      <a:solidFill>
                        <a:srgbClr val="002457"/>
                      </a:solidFill>
                      <a:latin typeface="Arial" charset="0"/>
                    </a:rPr>
                    <a:t>50</a:t>
                  </a:r>
                </a:p>
                <a:p>
                  <a:pPr algn="ctr" defTabSz="1218971" eaLnBrk="0" fontAlgn="base" hangingPunct="0">
                    <a:spcBef>
                      <a:spcPct val="0"/>
                    </a:spcBef>
                    <a:spcAft>
                      <a:spcPct val="0"/>
                    </a:spcAft>
                  </a:pPr>
                  <a:r>
                    <a:rPr lang="en-US" sz="1333" dirty="0">
                      <a:solidFill>
                        <a:srgbClr val="FF0000"/>
                      </a:solidFill>
                      <a:latin typeface="Arial" charset="0"/>
                    </a:rPr>
                    <a:t>N=3</a:t>
                  </a:r>
                  <a:endParaRPr lang="en-US" sz="1333" b="1" dirty="0">
                    <a:solidFill>
                      <a:srgbClr val="FF0000"/>
                    </a:solidFill>
                    <a:latin typeface="Arial" charset="0"/>
                  </a:endParaRPr>
                </a:p>
              </p:txBody>
            </p:sp>
            <p:sp>
              <p:nvSpPr>
                <p:cNvPr id="46" name="Rectangle: Rounded Corners 45">
                  <a:extLst>
                    <a:ext uri="{FF2B5EF4-FFF2-40B4-BE49-F238E27FC236}">
                      <a16:creationId xmlns:a16="http://schemas.microsoft.com/office/drawing/2014/main" id="{1B5F3E45-3CDE-4EFB-A976-9A0F82FFE663}"/>
                    </a:ext>
                  </a:extLst>
                </p:cNvPr>
                <p:cNvSpPr/>
                <p:nvPr/>
              </p:nvSpPr>
              <p:spPr bwMode="auto">
                <a:xfrm>
                  <a:off x="1007449" y="3828308"/>
                  <a:ext cx="952421" cy="812694"/>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algn="ctr" defTabSz="1218971" eaLnBrk="0" fontAlgn="base" hangingPunct="0">
                    <a:spcBef>
                      <a:spcPct val="0"/>
                    </a:spcBef>
                    <a:spcAft>
                      <a:spcPct val="0"/>
                    </a:spcAft>
                  </a:pPr>
                  <a:r>
                    <a:rPr lang="en-US" sz="1333" b="1" dirty="0">
                      <a:solidFill>
                        <a:srgbClr val="002457"/>
                      </a:solidFill>
                      <a:latin typeface="Arial" charset="0"/>
                    </a:rPr>
                    <a:t>DL2:</a:t>
                  </a:r>
                </a:p>
                <a:p>
                  <a:pPr algn="ctr" defTabSz="1218971" eaLnBrk="0" fontAlgn="base" hangingPunct="0">
                    <a:spcBef>
                      <a:spcPct val="0"/>
                    </a:spcBef>
                    <a:spcAft>
                      <a:spcPct val="0"/>
                    </a:spcAft>
                  </a:pPr>
                  <a:r>
                    <a:rPr lang="en-US" sz="1333" b="1" dirty="0">
                      <a:solidFill>
                        <a:srgbClr val="002457"/>
                      </a:solidFill>
                      <a:latin typeface="Arial" charset="0"/>
                    </a:rPr>
                    <a:t>1.7e10 TCID</a:t>
                  </a:r>
                  <a:r>
                    <a:rPr lang="en-US" sz="1333" b="1" baseline="-25000" dirty="0">
                      <a:solidFill>
                        <a:srgbClr val="002457"/>
                      </a:solidFill>
                      <a:latin typeface="Arial" charset="0"/>
                    </a:rPr>
                    <a:t>50</a:t>
                  </a:r>
                </a:p>
                <a:p>
                  <a:pPr algn="ctr" defTabSz="1218971" eaLnBrk="0" fontAlgn="base" hangingPunct="0">
                    <a:spcBef>
                      <a:spcPct val="0"/>
                    </a:spcBef>
                    <a:spcAft>
                      <a:spcPct val="0"/>
                    </a:spcAft>
                  </a:pPr>
                  <a:r>
                    <a:rPr lang="en-US" sz="1333" dirty="0">
                      <a:solidFill>
                        <a:srgbClr val="FF0000"/>
                      </a:solidFill>
                      <a:latin typeface="Arial" charset="0"/>
                    </a:rPr>
                    <a:t>N=3</a:t>
                  </a:r>
                  <a:endParaRPr lang="en-US" sz="1333" b="1" dirty="0">
                    <a:solidFill>
                      <a:srgbClr val="FF0000"/>
                    </a:solidFill>
                    <a:latin typeface="Arial" charset="0"/>
                  </a:endParaRPr>
                </a:p>
              </p:txBody>
            </p:sp>
            <p:sp>
              <p:nvSpPr>
                <p:cNvPr id="47" name="Arrow: Bent 46">
                  <a:extLst>
                    <a:ext uri="{FF2B5EF4-FFF2-40B4-BE49-F238E27FC236}">
                      <a16:creationId xmlns:a16="http://schemas.microsoft.com/office/drawing/2014/main" id="{86D466B2-B3E5-4334-B186-3AED13C32DEA}"/>
                    </a:ext>
                  </a:extLst>
                </p:cNvPr>
                <p:cNvSpPr/>
                <p:nvPr/>
              </p:nvSpPr>
              <p:spPr bwMode="auto">
                <a:xfrm>
                  <a:off x="658092" y="4299856"/>
                  <a:ext cx="353690" cy="507934"/>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121904" tIns="60952" rIns="121904" bIns="60952" numCol="1" rtlCol="0" anchor="t" anchorCtr="0" compatLnSpc="1">
                  <a:prstTxWarp prst="textNoShape">
                    <a:avLst/>
                  </a:prstTxWarp>
                </a:bodyPr>
                <a:lstStyle/>
                <a:p>
                  <a:pPr defTabSz="1218971" eaLnBrk="0" fontAlgn="base" hangingPunct="0">
                    <a:spcBef>
                      <a:spcPct val="0"/>
                    </a:spcBef>
                    <a:spcAft>
                      <a:spcPct val="0"/>
                    </a:spcAft>
                  </a:pPr>
                  <a:endParaRPr lang="en-US" sz="1333" b="1">
                    <a:solidFill>
                      <a:srgbClr val="002457"/>
                    </a:solidFill>
                    <a:latin typeface="Arial" charset="0"/>
                  </a:endParaRPr>
                </a:p>
              </p:txBody>
            </p:sp>
            <p:sp>
              <p:nvSpPr>
                <p:cNvPr id="48" name="Arrow: Bent 47">
                  <a:extLst>
                    <a:ext uri="{FF2B5EF4-FFF2-40B4-BE49-F238E27FC236}">
                      <a16:creationId xmlns:a16="http://schemas.microsoft.com/office/drawing/2014/main" id="{CAB0BF51-3BF1-4D33-9E1B-2646F92CF9D1}"/>
                    </a:ext>
                  </a:extLst>
                </p:cNvPr>
                <p:cNvSpPr/>
                <p:nvPr/>
              </p:nvSpPr>
              <p:spPr bwMode="auto">
                <a:xfrm>
                  <a:off x="1199733" y="3262944"/>
                  <a:ext cx="385180" cy="565365"/>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121904" tIns="60952" rIns="121904" bIns="60952" numCol="1" rtlCol="0" anchor="t" anchorCtr="0" compatLnSpc="1">
                  <a:prstTxWarp prst="textNoShape">
                    <a:avLst/>
                  </a:prstTxWarp>
                </a:bodyPr>
                <a:lstStyle/>
                <a:p>
                  <a:pPr defTabSz="1218971" eaLnBrk="0" fontAlgn="base" hangingPunct="0">
                    <a:spcBef>
                      <a:spcPct val="0"/>
                    </a:spcBef>
                    <a:spcAft>
                      <a:spcPct val="0"/>
                    </a:spcAft>
                  </a:pPr>
                  <a:endParaRPr lang="en-US" sz="1333" b="1">
                    <a:solidFill>
                      <a:srgbClr val="002457"/>
                    </a:solidFill>
                    <a:latin typeface="Arial" charset="0"/>
                  </a:endParaRPr>
                </a:p>
              </p:txBody>
            </p:sp>
            <p:sp>
              <p:nvSpPr>
                <p:cNvPr id="49" name="Arrow: Bent 48">
                  <a:extLst>
                    <a:ext uri="{FF2B5EF4-FFF2-40B4-BE49-F238E27FC236}">
                      <a16:creationId xmlns:a16="http://schemas.microsoft.com/office/drawing/2014/main" id="{3F26B736-2BFB-4294-8E13-89884E441FB6}"/>
                    </a:ext>
                  </a:extLst>
                </p:cNvPr>
                <p:cNvSpPr/>
                <p:nvPr/>
              </p:nvSpPr>
              <p:spPr bwMode="auto">
                <a:xfrm>
                  <a:off x="1744649" y="2216531"/>
                  <a:ext cx="353690" cy="507934"/>
                </a:xfrm>
                <a:prstGeom prst="bentArrow">
                  <a:avLst/>
                </a:prstGeom>
                <a:solidFill>
                  <a:schemeClr val="bg1">
                    <a:lumMod val="85000"/>
                  </a:schemeClr>
                </a:solidFill>
                <a:ln w="12700" cap="flat" cmpd="sng" algn="ctr">
                  <a:solidFill>
                    <a:schemeClr val="tx1">
                      <a:lumMod val="50000"/>
                      <a:lumOff val="50000"/>
                    </a:schemeClr>
                  </a:solidFill>
                  <a:prstDash val="solid"/>
                  <a:round/>
                  <a:headEnd type="none" w="med" len="med"/>
                  <a:tailEnd type="none" w="med" len="med"/>
                </a:ln>
                <a:effectLst/>
              </p:spPr>
              <p:txBody>
                <a:bodyPr vert="horz" wrap="square" lIns="121904" tIns="60952" rIns="121904" bIns="60952" numCol="1" rtlCol="0" anchor="t" anchorCtr="0" compatLnSpc="1">
                  <a:prstTxWarp prst="textNoShape">
                    <a:avLst/>
                  </a:prstTxWarp>
                </a:bodyPr>
                <a:lstStyle/>
                <a:p>
                  <a:pPr defTabSz="1218971" eaLnBrk="0" fontAlgn="base" hangingPunct="0">
                    <a:spcBef>
                      <a:spcPct val="0"/>
                    </a:spcBef>
                    <a:spcAft>
                      <a:spcPct val="0"/>
                    </a:spcAft>
                  </a:pPr>
                  <a:endParaRPr lang="en-US" sz="1333" b="1">
                    <a:solidFill>
                      <a:srgbClr val="002457"/>
                    </a:solidFill>
                    <a:latin typeface="Arial" charset="0"/>
                  </a:endParaRPr>
                </a:p>
              </p:txBody>
            </p:sp>
            <p:sp>
              <p:nvSpPr>
                <p:cNvPr id="50" name="Rectangle: Rounded Corners 49">
                  <a:extLst>
                    <a:ext uri="{FF2B5EF4-FFF2-40B4-BE49-F238E27FC236}">
                      <a16:creationId xmlns:a16="http://schemas.microsoft.com/office/drawing/2014/main" id="{E2A76434-EBAA-450B-8276-21023454D450}"/>
                    </a:ext>
                  </a:extLst>
                </p:cNvPr>
                <p:cNvSpPr/>
                <p:nvPr/>
              </p:nvSpPr>
              <p:spPr bwMode="auto">
                <a:xfrm>
                  <a:off x="1594461" y="2754840"/>
                  <a:ext cx="952421" cy="812694"/>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algn="ctr" defTabSz="1218971" eaLnBrk="0" fontAlgn="base" hangingPunct="0">
                    <a:spcBef>
                      <a:spcPct val="0"/>
                    </a:spcBef>
                    <a:spcAft>
                      <a:spcPct val="0"/>
                    </a:spcAft>
                  </a:pPr>
                  <a:r>
                    <a:rPr lang="en-US" sz="1333" b="1" dirty="0">
                      <a:solidFill>
                        <a:srgbClr val="002457"/>
                      </a:solidFill>
                      <a:latin typeface="Arial" charset="0"/>
                    </a:rPr>
                    <a:t>DL3:</a:t>
                  </a:r>
                </a:p>
                <a:p>
                  <a:pPr algn="ctr" defTabSz="1218971" eaLnBrk="0" fontAlgn="base" hangingPunct="0">
                    <a:spcBef>
                      <a:spcPct val="0"/>
                    </a:spcBef>
                    <a:spcAft>
                      <a:spcPct val="0"/>
                    </a:spcAft>
                  </a:pPr>
                  <a:r>
                    <a:rPr lang="en-US" sz="1333" b="1" dirty="0">
                      <a:solidFill>
                        <a:srgbClr val="002457"/>
                      </a:solidFill>
                      <a:latin typeface="Arial" charset="0"/>
                    </a:rPr>
                    <a:t>5e10 TCID</a:t>
                  </a:r>
                  <a:r>
                    <a:rPr lang="en-US" sz="1333" b="1" baseline="-25000" dirty="0">
                      <a:solidFill>
                        <a:srgbClr val="002457"/>
                      </a:solidFill>
                      <a:latin typeface="Arial" charset="0"/>
                    </a:rPr>
                    <a:t>50</a:t>
                  </a:r>
                </a:p>
                <a:p>
                  <a:pPr algn="ctr" defTabSz="1218971" eaLnBrk="0" fontAlgn="base" hangingPunct="0">
                    <a:spcBef>
                      <a:spcPct val="0"/>
                    </a:spcBef>
                    <a:spcAft>
                      <a:spcPct val="0"/>
                    </a:spcAft>
                  </a:pPr>
                  <a:r>
                    <a:rPr lang="en-US" sz="1333" dirty="0">
                      <a:solidFill>
                        <a:srgbClr val="FF0000"/>
                      </a:solidFill>
                      <a:latin typeface="Arial" charset="0"/>
                    </a:rPr>
                    <a:t>N=3</a:t>
                  </a:r>
                  <a:endParaRPr lang="en-US" sz="1333" b="1" dirty="0">
                    <a:solidFill>
                      <a:srgbClr val="FF0000"/>
                    </a:solidFill>
                    <a:latin typeface="Arial" charset="0"/>
                  </a:endParaRPr>
                </a:p>
              </p:txBody>
            </p:sp>
            <p:sp>
              <p:nvSpPr>
                <p:cNvPr id="51" name="Rectangle: Rounded Corners 50">
                  <a:extLst>
                    <a:ext uri="{FF2B5EF4-FFF2-40B4-BE49-F238E27FC236}">
                      <a16:creationId xmlns:a16="http://schemas.microsoft.com/office/drawing/2014/main" id="{33B412FB-EBF8-4F54-BE55-1DA77537B7B7}"/>
                    </a:ext>
                  </a:extLst>
                </p:cNvPr>
                <p:cNvSpPr/>
                <p:nvPr/>
              </p:nvSpPr>
              <p:spPr bwMode="auto">
                <a:xfrm>
                  <a:off x="2111305" y="1681098"/>
                  <a:ext cx="952421" cy="812694"/>
                </a:xfrm>
                <a:prstGeom prst="roundRect">
                  <a:avLst/>
                </a:prstGeom>
                <a:solidFill>
                  <a:srgbClr val="92D050"/>
                </a:solidFill>
                <a:ln w="12700" cap="flat" cmpd="sng" algn="ctr">
                  <a:solidFill>
                    <a:srgbClr val="00B050"/>
                  </a:solidFill>
                  <a:prstDash val="solid"/>
                  <a:round/>
                  <a:headEnd type="none" w="med" len="med"/>
                  <a:tailEnd type="none" w="med" len="med"/>
                </a:ln>
                <a:effectLst/>
              </p:spPr>
              <p:txBody>
                <a:bodyPr vert="horz" wrap="square" lIns="121904" tIns="60952" rIns="121904" bIns="60952" numCol="1" rtlCol="0" anchor="ctr" anchorCtr="0" compatLnSpc="1">
                  <a:prstTxWarp prst="textNoShape">
                    <a:avLst/>
                  </a:prstTxWarp>
                </a:bodyPr>
                <a:lstStyle/>
                <a:p>
                  <a:pPr algn="ctr" defTabSz="1218971" eaLnBrk="0" fontAlgn="base" hangingPunct="0">
                    <a:spcBef>
                      <a:spcPct val="0"/>
                    </a:spcBef>
                    <a:spcAft>
                      <a:spcPct val="0"/>
                    </a:spcAft>
                  </a:pPr>
                  <a:r>
                    <a:rPr lang="en-US" sz="1333" b="1" dirty="0">
                      <a:solidFill>
                        <a:srgbClr val="002457"/>
                      </a:solidFill>
                      <a:latin typeface="Arial" charset="0"/>
                    </a:rPr>
                    <a:t>DL4: </a:t>
                  </a:r>
                </a:p>
                <a:p>
                  <a:pPr algn="ctr" defTabSz="1218971" eaLnBrk="0" fontAlgn="base" hangingPunct="0">
                    <a:spcBef>
                      <a:spcPct val="0"/>
                    </a:spcBef>
                    <a:spcAft>
                      <a:spcPct val="0"/>
                    </a:spcAft>
                  </a:pPr>
                  <a:r>
                    <a:rPr lang="en-US" sz="1333" b="1" dirty="0">
                      <a:solidFill>
                        <a:srgbClr val="002457"/>
                      </a:solidFill>
                      <a:latin typeface="Arial" charset="0"/>
                    </a:rPr>
                    <a:t>1.7e11 TCID</a:t>
                  </a:r>
                  <a:r>
                    <a:rPr lang="en-US" sz="1333" b="1" baseline="-25000" dirty="0">
                      <a:solidFill>
                        <a:srgbClr val="002457"/>
                      </a:solidFill>
                      <a:latin typeface="Arial" charset="0"/>
                    </a:rPr>
                    <a:t>50</a:t>
                  </a:r>
                </a:p>
                <a:p>
                  <a:pPr algn="ctr" defTabSz="1218971" eaLnBrk="0" fontAlgn="base" hangingPunct="0">
                    <a:spcBef>
                      <a:spcPct val="0"/>
                    </a:spcBef>
                    <a:spcAft>
                      <a:spcPct val="0"/>
                    </a:spcAft>
                  </a:pPr>
                  <a:r>
                    <a:rPr lang="en-US" sz="1333" dirty="0">
                      <a:solidFill>
                        <a:srgbClr val="FF0000"/>
                      </a:solidFill>
                      <a:latin typeface="Arial" charset="0"/>
                    </a:rPr>
                    <a:t>N=6</a:t>
                  </a:r>
                  <a:endParaRPr lang="en-US" sz="1333" b="1" dirty="0">
                    <a:solidFill>
                      <a:srgbClr val="FF0000"/>
                    </a:solidFill>
                    <a:latin typeface="Arial" charset="0"/>
                  </a:endParaRPr>
                </a:p>
              </p:txBody>
            </p:sp>
            <p:sp>
              <p:nvSpPr>
                <p:cNvPr id="52" name="TextBox 51">
                  <a:extLst>
                    <a:ext uri="{FF2B5EF4-FFF2-40B4-BE49-F238E27FC236}">
                      <a16:creationId xmlns:a16="http://schemas.microsoft.com/office/drawing/2014/main" id="{5E2A2BD0-4ACD-4330-B2C3-E92A5D9F8729}"/>
                    </a:ext>
                  </a:extLst>
                </p:cNvPr>
                <p:cNvSpPr txBox="1"/>
                <p:nvPr/>
              </p:nvSpPr>
              <p:spPr>
                <a:xfrm>
                  <a:off x="193788" y="836524"/>
                  <a:ext cx="2882903" cy="646331"/>
                </a:xfrm>
                <a:prstGeom prst="rect">
                  <a:avLst/>
                </a:prstGeom>
                <a:noFill/>
              </p:spPr>
              <p:txBody>
                <a:bodyPr wrap="square" rtlCol="0">
                  <a:spAutoFit/>
                </a:bodyPr>
                <a:lstStyle/>
                <a:p>
                  <a:pPr defTabSz="914081"/>
                  <a:r>
                    <a:rPr lang="en-US" b="1" dirty="0">
                      <a:solidFill>
                        <a:srgbClr val="096F76">
                          <a:lumMod val="75000"/>
                        </a:srgbClr>
                      </a:solidFill>
                      <a:latin typeface="Arial" panose="020B0604020202020204"/>
                    </a:rPr>
                    <a:t>Arm A</a:t>
                  </a:r>
                </a:p>
                <a:p>
                  <a:pPr defTabSz="914081"/>
                  <a:r>
                    <a:rPr lang="en-US" b="1" dirty="0">
                      <a:solidFill>
                        <a:srgbClr val="096F76">
                          <a:lumMod val="75000"/>
                        </a:srgbClr>
                      </a:solidFill>
                      <a:latin typeface="Arial" panose="020B0604020202020204"/>
                    </a:rPr>
                    <a:t>Dose Escalation arm</a:t>
                  </a:r>
                  <a:endParaRPr lang="en-US" b="1" dirty="0">
                    <a:solidFill>
                      <a:srgbClr val="002457"/>
                    </a:solidFill>
                    <a:latin typeface="Arial" panose="020B0604020202020204"/>
                  </a:endParaRPr>
                </a:p>
              </p:txBody>
            </p:sp>
          </p:grpSp>
        </p:grpSp>
        <p:sp>
          <p:nvSpPr>
            <p:cNvPr id="41" name="TextBox 40">
              <a:extLst>
                <a:ext uri="{FF2B5EF4-FFF2-40B4-BE49-F238E27FC236}">
                  <a16:creationId xmlns:a16="http://schemas.microsoft.com/office/drawing/2014/main" id="{B9670FE5-73F9-4C55-A029-158D7271241E}"/>
                </a:ext>
              </a:extLst>
            </p:cNvPr>
            <p:cNvSpPr txBox="1"/>
            <p:nvPr/>
          </p:nvSpPr>
          <p:spPr>
            <a:xfrm>
              <a:off x="160065" y="5657672"/>
              <a:ext cx="2992582" cy="923330"/>
            </a:xfrm>
            <a:prstGeom prst="rect">
              <a:avLst/>
            </a:prstGeom>
            <a:solidFill>
              <a:schemeClr val="accent6">
                <a:lumMod val="20000"/>
                <a:lumOff val="80000"/>
              </a:schemeClr>
            </a:solidFill>
            <a:ln>
              <a:solidFill>
                <a:srgbClr val="00B050"/>
              </a:solidFill>
            </a:ln>
          </p:spPr>
          <p:txBody>
            <a:bodyPr wrap="square" rtlCol="0">
              <a:spAutoFit/>
            </a:bodyPr>
            <a:lstStyle/>
            <a:p>
              <a:pPr defTabSz="914081"/>
              <a:r>
                <a:rPr lang="en-US" b="1" dirty="0">
                  <a:solidFill>
                    <a:srgbClr val="096F76">
                      <a:lumMod val="75000"/>
                    </a:srgbClr>
                  </a:solidFill>
                  <a:latin typeface="Arial" panose="020B0604020202020204"/>
                </a:rPr>
                <a:t>Arm C</a:t>
              </a:r>
            </a:p>
            <a:p>
              <a:pPr defTabSz="914081"/>
              <a:r>
                <a:rPr lang="en-US" b="1" dirty="0">
                  <a:solidFill>
                    <a:srgbClr val="096F76">
                      <a:lumMod val="75000"/>
                    </a:srgbClr>
                  </a:solidFill>
                  <a:latin typeface="Arial" panose="020B0604020202020204"/>
                </a:rPr>
                <a:t>VSV+ </a:t>
              </a:r>
              <a:r>
                <a:rPr lang="en-US" b="1" u="sng" dirty="0">
                  <a:solidFill>
                    <a:srgbClr val="096F76">
                      <a:lumMod val="75000"/>
                    </a:srgbClr>
                  </a:solidFill>
                  <a:latin typeface="Arial" panose="020B0604020202020204"/>
                </a:rPr>
                <a:t>Cyclophosphamide and Ruxolitinib</a:t>
              </a:r>
              <a:endParaRPr lang="en-US" b="1" u="sng" dirty="0">
                <a:solidFill>
                  <a:srgbClr val="002457"/>
                </a:solidFill>
                <a:latin typeface="Arial" panose="020B0604020202020204"/>
              </a:endParaRPr>
            </a:p>
          </p:txBody>
        </p:sp>
        <p:sp>
          <p:nvSpPr>
            <p:cNvPr id="42" name="TextBox 41">
              <a:extLst>
                <a:ext uri="{FF2B5EF4-FFF2-40B4-BE49-F238E27FC236}">
                  <a16:creationId xmlns:a16="http://schemas.microsoft.com/office/drawing/2014/main" id="{A06E550A-C735-4164-815A-B9FA74AC8251}"/>
                </a:ext>
              </a:extLst>
            </p:cNvPr>
            <p:cNvSpPr txBox="1"/>
            <p:nvPr/>
          </p:nvSpPr>
          <p:spPr>
            <a:xfrm>
              <a:off x="160066" y="5021551"/>
              <a:ext cx="2992582" cy="646331"/>
            </a:xfrm>
            <a:prstGeom prst="rect">
              <a:avLst/>
            </a:prstGeom>
            <a:solidFill>
              <a:srgbClr val="8CBCD4">
                <a:alpha val="38000"/>
              </a:srgbClr>
            </a:solidFill>
            <a:ln>
              <a:solidFill>
                <a:schemeClr val="accent5">
                  <a:lumMod val="75000"/>
                </a:schemeClr>
              </a:solidFill>
            </a:ln>
          </p:spPr>
          <p:txBody>
            <a:bodyPr wrap="square" rtlCol="0">
              <a:spAutoFit/>
            </a:bodyPr>
            <a:lstStyle/>
            <a:p>
              <a:pPr defTabSz="914081"/>
              <a:r>
                <a:rPr lang="en-US" b="1" dirty="0">
                  <a:solidFill>
                    <a:srgbClr val="096F76">
                      <a:lumMod val="75000"/>
                    </a:srgbClr>
                  </a:solidFill>
                  <a:latin typeface="Arial" panose="020B0604020202020204"/>
                </a:rPr>
                <a:t>Arm B</a:t>
              </a:r>
            </a:p>
            <a:p>
              <a:pPr defTabSz="914081"/>
              <a:r>
                <a:rPr lang="en-US" b="1" dirty="0">
                  <a:solidFill>
                    <a:srgbClr val="096F76">
                      <a:lumMod val="75000"/>
                    </a:srgbClr>
                  </a:solidFill>
                  <a:latin typeface="Arial" panose="020B0604020202020204"/>
                </a:rPr>
                <a:t>VSV + </a:t>
              </a:r>
              <a:r>
                <a:rPr lang="en-US" b="1" u="sng" dirty="0">
                  <a:solidFill>
                    <a:srgbClr val="096F76">
                      <a:lumMod val="75000"/>
                    </a:srgbClr>
                  </a:solidFill>
                  <a:latin typeface="Arial" panose="020B0604020202020204"/>
                </a:rPr>
                <a:t>Ruxolitinib</a:t>
              </a:r>
              <a:endParaRPr lang="en-US" b="1" u="sng" dirty="0">
                <a:solidFill>
                  <a:srgbClr val="002457"/>
                </a:solidFill>
                <a:latin typeface="Arial" panose="020B0604020202020204"/>
              </a:endParaRPr>
            </a:p>
          </p:txBody>
        </p:sp>
      </p:grpSp>
      <p:sp>
        <p:nvSpPr>
          <p:cNvPr id="3" name="TextBox 2">
            <a:extLst>
              <a:ext uri="{FF2B5EF4-FFF2-40B4-BE49-F238E27FC236}">
                <a16:creationId xmlns:a16="http://schemas.microsoft.com/office/drawing/2014/main" id="{78F9E46C-22D8-4ECE-83D1-E2A55FA0C225}"/>
              </a:ext>
            </a:extLst>
          </p:cNvPr>
          <p:cNvSpPr txBox="1"/>
          <p:nvPr/>
        </p:nvSpPr>
        <p:spPr>
          <a:xfrm>
            <a:off x="3197637" y="5297191"/>
            <a:ext cx="8991187" cy="307777"/>
          </a:xfrm>
          <a:prstGeom prst="rect">
            <a:avLst/>
          </a:prstGeom>
          <a:solidFill>
            <a:srgbClr val="B1C4E6"/>
          </a:solidFill>
        </p:spPr>
        <p:txBody>
          <a:bodyPr wrap="square" rtlCol="0">
            <a:spAutoFit/>
          </a:bodyPr>
          <a:lstStyle/>
          <a:p>
            <a:r>
              <a:rPr lang="en-US" sz="1400" b="1" i="1" dirty="0"/>
              <a:t>               Manage robust inflammatory response in patients with High tumor burden </a:t>
            </a:r>
          </a:p>
        </p:txBody>
      </p:sp>
      <p:sp>
        <p:nvSpPr>
          <p:cNvPr id="2" name="Arrow: Down 1">
            <a:extLst>
              <a:ext uri="{FF2B5EF4-FFF2-40B4-BE49-F238E27FC236}">
                <a16:creationId xmlns:a16="http://schemas.microsoft.com/office/drawing/2014/main" id="{2D866A5D-3D82-4DDF-A9BD-C086D79B9891}"/>
              </a:ext>
            </a:extLst>
          </p:cNvPr>
          <p:cNvSpPr/>
          <p:nvPr/>
        </p:nvSpPr>
        <p:spPr>
          <a:xfrm rot="16200000">
            <a:off x="3397530" y="5196408"/>
            <a:ext cx="78778" cy="47856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49B4D9C-08AA-4D0C-A362-1B842C2458EB}"/>
              </a:ext>
            </a:extLst>
          </p:cNvPr>
          <p:cNvSpPr txBox="1"/>
          <p:nvPr/>
        </p:nvSpPr>
        <p:spPr>
          <a:xfrm>
            <a:off x="3197637" y="5980836"/>
            <a:ext cx="8991187" cy="307777"/>
          </a:xfrm>
          <a:prstGeom prst="rect">
            <a:avLst/>
          </a:prstGeom>
          <a:solidFill>
            <a:srgbClr val="E2F0D9"/>
          </a:solidFill>
        </p:spPr>
        <p:txBody>
          <a:bodyPr wrap="square" rtlCol="0">
            <a:spAutoFit/>
          </a:bodyPr>
          <a:lstStyle/>
          <a:p>
            <a:r>
              <a:rPr lang="en-US" sz="1400" b="1" i="1" dirty="0"/>
              <a:t>               Suppress antiviral antibodies, allow for longer persistent of VSV-IFN</a:t>
            </a:r>
            <a:r>
              <a:rPr lang="el-GR" sz="1400" b="1" i="1" dirty="0"/>
              <a:t>β</a:t>
            </a:r>
            <a:r>
              <a:rPr lang="en-US" sz="1400" b="1" i="1" dirty="0"/>
              <a:t>-NIS</a:t>
            </a:r>
          </a:p>
        </p:txBody>
      </p:sp>
      <p:sp>
        <p:nvSpPr>
          <p:cNvPr id="32" name="Arrow: Down 31">
            <a:extLst>
              <a:ext uri="{FF2B5EF4-FFF2-40B4-BE49-F238E27FC236}">
                <a16:creationId xmlns:a16="http://schemas.microsoft.com/office/drawing/2014/main" id="{EB20FB25-C8D6-4719-98AF-7FB8B0DCC999}"/>
              </a:ext>
            </a:extLst>
          </p:cNvPr>
          <p:cNvSpPr/>
          <p:nvPr/>
        </p:nvSpPr>
        <p:spPr>
          <a:xfrm rot="16200000">
            <a:off x="3397530" y="5880054"/>
            <a:ext cx="78778" cy="47856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A672A27-1061-42D8-91B0-8FDD61E8491E}"/>
              </a:ext>
            </a:extLst>
          </p:cNvPr>
          <p:cNvSpPr/>
          <p:nvPr/>
        </p:nvSpPr>
        <p:spPr>
          <a:xfrm>
            <a:off x="4521587" y="2712413"/>
            <a:ext cx="6092825" cy="1815882"/>
          </a:xfrm>
          <a:prstGeom prst="rect">
            <a:avLst/>
          </a:prstGeom>
        </p:spPr>
        <p:txBody>
          <a:bodyPr>
            <a:spAutoFit/>
          </a:bodyPr>
          <a:lstStyle/>
          <a:p>
            <a:pPr marL="142053" indent="-142053" defTabSz="914081">
              <a:buClr>
                <a:srgbClr val="0076A9"/>
              </a:buClr>
            </a:pPr>
            <a:r>
              <a:rPr lang="en-US" sz="1600" b="1" u="sng" kern="0" dirty="0">
                <a:solidFill>
                  <a:srgbClr val="002457"/>
                </a:solidFill>
                <a:latin typeface="Arial" panose="020B0604020202020204"/>
              </a:rPr>
              <a:t>Correlative objectives</a:t>
            </a:r>
          </a:p>
          <a:p>
            <a:pPr marL="569061" lvl="1" indent="-285750" defTabSz="914081">
              <a:buClr>
                <a:srgbClr val="39B0FF"/>
              </a:buClr>
              <a:buFont typeface="Arial" panose="020B0604020202020204" pitchFamily="34" charset="0"/>
              <a:buChar char="•"/>
            </a:pPr>
            <a:r>
              <a:rPr lang="en-US" sz="1600" kern="0" dirty="0">
                <a:solidFill>
                  <a:srgbClr val="002457"/>
                </a:solidFill>
                <a:latin typeface="Arial" panose="020B0604020202020204"/>
              </a:rPr>
              <a:t>Monitoring pharmacodynamics (PD) of viral replication through plasma IFN</a:t>
            </a:r>
            <a:r>
              <a:rPr lang="el-GR" sz="1600" kern="0" dirty="0">
                <a:solidFill>
                  <a:srgbClr val="002457"/>
                </a:solidFill>
                <a:latin typeface="Arial"/>
                <a:cs typeface="Arial"/>
              </a:rPr>
              <a:t>β</a:t>
            </a:r>
            <a:r>
              <a:rPr lang="en-US" sz="1600" kern="0" dirty="0">
                <a:solidFill>
                  <a:srgbClr val="002457"/>
                </a:solidFill>
                <a:latin typeface="Arial" panose="020B0604020202020204"/>
              </a:rPr>
              <a:t> transgene levels and SPECT/CT imaging of NIS gene</a:t>
            </a:r>
          </a:p>
          <a:p>
            <a:pPr marL="569061" lvl="1" indent="-285750" defTabSz="914081">
              <a:buClr>
                <a:srgbClr val="39B0FF"/>
              </a:buClr>
              <a:buFont typeface="Arial" panose="020B0604020202020204" pitchFamily="34" charset="0"/>
              <a:buChar char="•"/>
            </a:pPr>
            <a:r>
              <a:rPr lang="en-US" sz="1600" kern="0" dirty="0">
                <a:solidFill>
                  <a:srgbClr val="002457"/>
                </a:solidFill>
                <a:latin typeface="Arial" panose="020B0604020202020204"/>
              </a:rPr>
              <a:t>Monitor pharmacokinetics (PK) of viral genomes through </a:t>
            </a:r>
            <a:r>
              <a:rPr lang="en-US" sz="1600" kern="0" dirty="0" err="1">
                <a:solidFill>
                  <a:srgbClr val="002457"/>
                </a:solidFill>
                <a:latin typeface="Arial" panose="020B0604020202020204"/>
              </a:rPr>
              <a:t>qRT</a:t>
            </a:r>
            <a:r>
              <a:rPr lang="en-US" sz="1600" kern="0" dirty="0">
                <a:solidFill>
                  <a:srgbClr val="002457"/>
                </a:solidFill>
                <a:latin typeface="Arial" panose="020B0604020202020204"/>
              </a:rPr>
              <a:t>-PCR of VSV RNA</a:t>
            </a:r>
          </a:p>
          <a:p>
            <a:pPr marL="569061" lvl="1" indent="-285750" defTabSz="914081">
              <a:buClr>
                <a:srgbClr val="39B0FF"/>
              </a:buClr>
              <a:buFont typeface="Arial" panose="020B0604020202020204" pitchFamily="34" charset="0"/>
              <a:buChar char="•"/>
            </a:pPr>
            <a:r>
              <a:rPr lang="en-US" sz="1600" kern="0" dirty="0">
                <a:solidFill>
                  <a:srgbClr val="002457"/>
                </a:solidFill>
                <a:latin typeface="Arial" panose="020B0604020202020204"/>
              </a:rPr>
              <a:t>Virus shedding (if any) in body fluids</a:t>
            </a:r>
          </a:p>
        </p:txBody>
      </p:sp>
    </p:spTree>
    <p:extLst>
      <p:ext uri="{BB962C8B-B14F-4D97-AF65-F5344CB8AC3E}">
        <p14:creationId xmlns:p14="http://schemas.microsoft.com/office/powerpoint/2010/main" val="3234575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a:extLst>
              <a:ext uri="{FF2B5EF4-FFF2-40B4-BE49-F238E27FC236}">
                <a16:creationId xmlns:a16="http://schemas.microsoft.com/office/drawing/2014/main" id="{84462E3B-35FA-4086-B531-9A63FFE742C8}"/>
              </a:ext>
            </a:extLst>
          </p:cNvPr>
          <p:cNvPicPr>
            <a:picLocks noGrp="1" noChangeAspect="1"/>
          </p:cNvPicPr>
          <p:nvPr>
            <p:ph type="pic" sz="quarter" idx="4294967295"/>
          </p:nvPr>
        </p:nvPicPr>
        <p:blipFill rotWithShape="1">
          <a:blip r:embed="rId3"/>
          <a:srcRect t="22129" r="9092" b="19061"/>
          <a:stretch/>
        </p:blipFill>
        <p:spPr>
          <a:xfrm>
            <a:off x="3522570" y="10"/>
            <a:ext cx="8666255" cy="6857990"/>
          </a:xfrm>
          <a:prstGeom prst="rect">
            <a:avLst/>
          </a:prstGeom>
        </p:spPr>
      </p:pic>
      <p:sp>
        <p:nvSpPr>
          <p:cNvPr id="22"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665512D-686B-45EA-9FE6-1CEDC4C5044C}"/>
              </a:ext>
            </a:extLst>
          </p:cNvPr>
          <p:cNvSpPr>
            <a:spLocks noGrp="1"/>
          </p:cNvSpPr>
          <p:nvPr>
            <p:ph type="title"/>
          </p:nvPr>
        </p:nvSpPr>
        <p:spPr>
          <a:xfrm>
            <a:off x="477856" y="1122363"/>
            <a:ext cx="4022312" cy="3204134"/>
          </a:xfrm>
        </p:spPr>
        <p:txBody>
          <a:bodyPr vert="horz" lIns="91440" tIns="45720" rIns="91440" bIns="45720" rtlCol="0" anchor="b">
            <a:normAutofit/>
          </a:bodyPr>
          <a:lstStyle/>
          <a:p>
            <a:pPr defTabSz="914400"/>
            <a:r>
              <a:rPr lang="en-US" sz="4800" b="1" dirty="0"/>
              <a:t>Results</a:t>
            </a:r>
            <a:r>
              <a:rPr lang="en-US" sz="4800" b="1" dirty="0">
                <a:solidFill>
                  <a:schemeClr val="tx1">
                    <a:lumMod val="65000"/>
                  </a:schemeClr>
                </a:solidFill>
              </a:rPr>
              <a:t> </a:t>
            </a:r>
          </a:p>
        </p:txBody>
      </p:sp>
      <p:sp>
        <p:nvSpPr>
          <p:cNvPr id="23"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E43CE19-594F-476F-93F1-C29EC8C2B555}"/>
              </a:ext>
            </a:extLst>
          </p:cNvPr>
          <p:cNvSpPr txBox="1"/>
          <p:nvPr/>
        </p:nvSpPr>
        <p:spPr>
          <a:xfrm>
            <a:off x="0" y="6423358"/>
            <a:ext cx="12107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Systemic administration of VSV-IFN</a:t>
            </a:r>
            <a:r>
              <a:rPr kumimoji="0" lang="el-GR" sz="1800" b="0"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β</a:t>
            </a:r>
            <a:r>
              <a:rPr kumimoji="0" lang="en-US" sz="1800" b="0"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-NIS among patients with Relapsed and Refractory Hematologic Malignancies</a:t>
            </a:r>
          </a:p>
        </p:txBody>
      </p:sp>
      <p:sp>
        <p:nvSpPr>
          <p:cNvPr id="5" name="Rectangle 4">
            <a:extLst>
              <a:ext uri="{FF2B5EF4-FFF2-40B4-BE49-F238E27FC236}">
                <a16:creationId xmlns:a16="http://schemas.microsoft.com/office/drawing/2014/main" id="{490F64D0-35DD-4CA1-8D9D-A836DED8998C}"/>
              </a:ext>
            </a:extLst>
          </p:cNvPr>
          <p:cNvSpPr/>
          <p:nvPr/>
        </p:nvSpPr>
        <p:spPr>
          <a:xfrm>
            <a:off x="264920" y="307649"/>
            <a:ext cx="1316052" cy="796426"/>
          </a:xfrm>
          <a:prstGeom prst="rect">
            <a:avLst/>
          </a:prstGeom>
          <a:solidFill>
            <a:schemeClr val="bg1"/>
          </a:solidFill>
          <a:ln>
            <a:solidFill>
              <a:srgbClr val="0B0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35654AF-461E-45C5-9CCA-9515E60C3D19}"/>
              </a:ext>
            </a:extLst>
          </p:cNvPr>
          <p:cNvSpPr/>
          <p:nvPr/>
        </p:nvSpPr>
        <p:spPr>
          <a:xfrm>
            <a:off x="476157" y="4565208"/>
            <a:ext cx="6092825" cy="800219"/>
          </a:xfrm>
          <a:prstGeom prst="rect">
            <a:avLst/>
          </a:prstGeom>
        </p:spPr>
        <p:txBody>
          <a:bodyPr>
            <a:spAutoFit/>
          </a:bodyPr>
          <a:lstStyle/>
          <a:p>
            <a:r>
              <a:rPr lang="en-US" sz="2800" dirty="0">
                <a:solidFill>
                  <a:srgbClr val="82C836"/>
                </a:solidFill>
              </a:rPr>
              <a:t>Arm A: Single agent VSV</a:t>
            </a:r>
            <a:br>
              <a:rPr lang="en-US" dirty="0">
                <a:solidFill>
                  <a:schemeClr val="accent1">
                    <a:lumMod val="50000"/>
                  </a:schemeClr>
                </a:solidFill>
              </a:rPr>
            </a:br>
            <a:r>
              <a:rPr lang="en-US" dirty="0">
                <a:solidFill>
                  <a:schemeClr val="accent6">
                    <a:lumMod val="75000"/>
                  </a:schemeClr>
                </a:solidFill>
              </a:rPr>
              <a:t>Patients, Safety and Clinical responses</a:t>
            </a:r>
          </a:p>
        </p:txBody>
      </p:sp>
    </p:spTree>
    <p:extLst>
      <p:ext uri="{BB962C8B-B14F-4D97-AF65-F5344CB8AC3E}">
        <p14:creationId xmlns:p14="http://schemas.microsoft.com/office/powerpoint/2010/main" val="124382315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242B57-F602-4733-8675-D52EA7764F04}"/>
              </a:ext>
            </a:extLst>
          </p:cNvPr>
          <p:cNvSpPr>
            <a:spLocks noGrp="1"/>
          </p:cNvSpPr>
          <p:nvPr>
            <p:ph type="title"/>
          </p:nvPr>
        </p:nvSpPr>
        <p:spPr>
          <a:xfrm>
            <a:off x="390617" y="-177435"/>
            <a:ext cx="10512862" cy="1505883"/>
          </a:xfrm>
        </p:spPr>
        <p:txBody>
          <a:bodyPr vert="horz" lIns="91440" tIns="45720" rIns="91440" bIns="45720" rtlCol="0" anchor="ctr">
            <a:normAutofit/>
          </a:bodyPr>
          <a:lstStyle/>
          <a:p>
            <a:pPr defTabSz="914400"/>
            <a:r>
              <a:rPr lang="en-US" sz="3600" b="1" dirty="0">
                <a:solidFill>
                  <a:srgbClr val="071058"/>
                </a:solidFill>
              </a:rPr>
              <a:t>Arm A: Single agent VSV-IFN</a:t>
            </a:r>
            <a:r>
              <a:rPr lang="el-GR" sz="3600" b="1" dirty="0">
                <a:solidFill>
                  <a:srgbClr val="071058"/>
                </a:solidFill>
              </a:rPr>
              <a:t>β</a:t>
            </a:r>
            <a:r>
              <a:rPr lang="en-US" sz="3600" b="1" dirty="0">
                <a:solidFill>
                  <a:srgbClr val="071058"/>
                </a:solidFill>
              </a:rPr>
              <a:t>-NIS</a:t>
            </a:r>
            <a:br>
              <a:rPr lang="en-US" sz="4000" dirty="0">
                <a:solidFill>
                  <a:srgbClr val="071058"/>
                </a:solidFill>
              </a:rPr>
            </a:br>
            <a:r>
              <a:rPr lang="en-US" sz="2800" dirty="0">
                <a:solidFill>
                  <a:srgbClr val="071058"/>
                </a:solidFill>
              </a:rPr>
              <a:t>15 </a:t>
            </a:r>
            <a:r>
              <a:rPr lang="en-US" sz="2800" kern="1200" dirty="0">
                <a:solidFill>
                  <a:srgbClr val="071058"/>
                </a:solidFill>
                <a:latin typeface="+mj-lt"/>
                <a:ea typeface="+mj-ea"/>
                <a:cs typeface="+mj-cs"/>
              </a:rPr>
              <a:t>Patients </a:t>
            </a:r>
            <a:endParaRPr lang="en-US" sz="3200" kern="1200" dirty="0">
              <a:solidFill>
                <a:srgbClr val="071058"/>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E1355E42-B650-44F1-8CBD-DE6A1D338928}"/>
              </a:ext>
            </a:extLst>
          </p:cNvPr>
          <p:cNvGraphicFramePr>
            <a:graphicFrameLocks/>
          </p:cNvGraphicFramePr>
          <p:nvPr>
            <p:extLst>
              <p:ext uri="{D42A27DB-BD31-4B8C-83A1-F6EECF244321}">
                <p14:modId xmlns:p14="http://schemas.microsoft.com/office/powerpoint/2010/main" val="148685433"/>
              </p:ext>
            </p:extLst>
          </p:nvPr>
        </p:nvGraphicFramePr>
        <p:xfrm>
          <a:off x="390617" y="1131763"/>
          <a:ext cx="11557133" cy="5007431"/>
        </p:xfrm>
        <a:graphic>
          <a:graphicData uri="http://schemas.openxmlformats.org/drawingml/2006/table">
            <a:tbl>
              <a:tblPr firstRow="1" firstCol="1" bandRow="1">
                <a:tableStyleId>{073A0DAA-6AF3-43AB-8588-CEC1D06C72B9}</a:tableStyleId>
              </a:tblPr>
              <a:tblGrid>
                <a:gridCol w="1048453">
                  <a:extLst>
                    <a:ext uri="{9D8B030D-6E8A-4147-A177-3AD203B41FA5}">
                      <a16:colId xmlns:a16="http://schemas.microsoft.com/office/drawing/2014/main" val="1276265113"/>
                    </a:ext>
                  </a:extLst>
                </a:gridCol>
                <a:gridCol w="1031618">
                  <a:extLst>
                    <a:ext uri="{9D8B030D-6E8A-4147-A177-3AD203B41FA5}">
                      <a16:colId xmlns:a16="http://schemas.microsoft.com/office/drawing/2014/main" val="2903868526"/>
                    </a:ext>
                  </a:extLst>
                </a:gridCol>
                <a:gridCol w="944446">
                  <a:extLst>
                    <a:ext uri="{9D8B030D-6E8A-4147-A177-3AD203B41FA5}">
                      <a16:colId xmlns:a16="http://schemas.microsoft.com/office/drawing/2014/main" val="846660840"/>
                    </a:ext>
                  </a:extLst>
                </a:gridCol>
                <a:gridCol w="2388652">
                  <a:extLst>
                    <a:ext uri="{9D8B030D-6E8A-4147-A177-3AD203B41FA5}">
                      <a16:colId xmlns:a16="http://schemas.microsoft.com/office/drawing/2014/main" val="2358321590"/>
                    </a:ext>
                  </a:extLst>
                </a:gridCol>
                <a:gridCol w="2004752">
                  <a:extLst>
                    <a:ext uri="{9D8B030D-6E8A-4147-A177-3AD203B41FA5}">
                      <a16:colId xmlns:a16="http://schemas.microsoft.com/office/drawing/2014/main" val="3570019325"/>
                    </a:ext>
                  </a:extLst>
                </a:gridCol>
                <a:gridCol w="1207356">
                  <a:extLst>
                    <a:ext uri="{9D8B030D-6E8A-4147-A177-3AD203B41FA5}">
                      <a16:colId xmlns:a16="http://schemas.microsoft.com/office/drawing/2014/main" val="1998036974"/>
                    </a:ext>
                  </a:extLst>
                </a:gridCol>
                <a:gridCol w="1871112">
                  <a:extLst>
                    <a:ext uri="{9D8B030D-6E8A-4147-A177-3AD203B41FA5}">
                      <a16:colId xmlns:a16="http://schemas.microsoft.com/office/drawing/2014/main" val="2575615431"/>
                    </a:ext>
                  </a:extLst>
                </a:gridCol>
                <a:gridCol w="1060744">
                  <a:extLst>
                    <a:ext uri="{9D8B030D-6E8A-4147-A177-3AD203B41FA5}">
                      <a16:colId xmlns:a16="http://schemas.microsoft.com/office/drawing/2014/main" val="2504538019"/>
                    </a:ext>
                  </a:extLst>
                </a:gridCol>
              </a:tblGrid>
              <a:tr h="553541">
                <a:tc>
                  <a:txBody>
                    <a:bodyPr/>
                    <a:lstStyle/>
                    <a:p>
                      <a:pPr marL="0" marR="0">
                        <a:lnSpc>
                          <a:spcPct val="115000"/>
                        </a:lnSpc>
                        <a:spcBef>
                          <a:spcPts val="0"/>
                        </a:spcBef>
                        <a:spcAft>
                          <a:spcPts val="0"/>
                        </a:spcAft>
                      </a:pPr>
                      <a:r>
                        <a:rPr lang="en-US" sz="1300">
                          <a:effectLst/>
                        </a:rPr>
                        <a:t>Pt ID</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tc>
                <a:tc>
                  <a:txBody>
                    <a:bodyPr/>
                    <a:lstStyle/>
                    <a:p>
                      <a:pPr marL="0" marR="0" algn="ctr">
                        <a:lnSpc>
                          <a:spcPct val="115000"/>
                        </a:lnSpc>
                        <a:spcBef>
                          <a:spcPts val="0"/>
                        </a:spcBef>
                        <a:spcAft>
                          <a:spcPts val="0"/>
                        </a:spcAft>
                      </a:pPr>
                      <a:r>
                        <a:rPr lang="en-US" sz="1300">
                          <a:effectLst/>
                        </a:rPr>
                        <a:t>Sex</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tc>
                <a:tc>
                  <a:txBody>
                    <a:bodyPr/>
                    <a:lstStyle/>
                    <a:p>
                      <a:pPr marL="0" marR="0" algn="ctr">
                        <a:lnSpc>
                          <a:spcPct val="115000"/>
                        </a:lnSpc>
                        <a:spcBef>
                          <a:spcPts val="0"/>
                        </a:spcBef>
                        <a:spcAft>
                          <a:spcPts val="0"/>
                        </a:spcAft>
                      </a:pPr>
                      <a:r>
                        <a:rPr lang="en-US" sz="1300">
                          <a:effectLst/>
                        </a:rPr>
                        <a:t>Age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tc>
                <a:tc>
                  <a:txBody>
                    <a:bodyPr/>
                    <a:lstStyle/>
                    <a:p>
                      <a:pPr marL="0" marR="0" algn="ctr">
                        <a:lnSpc>
                          <a:spcPct val="115000"/>
                        </a:lnSpc>
                        <a:spcBef>
                          <a:spcPts val="0"/>
                        </a:spcBef>
                        <a:spcAft>
                          <a:spcPts val="0"/>
                        </a:spcAft>
                      </a:pPr>
                      <a:r>
                        <a:rPr lang="en-US" sz="1300">
                          <a:effectLst/>
                        </a:rPr>
                        <a:t>Cancer Type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tc>
                <a:tc>
                  <a:txBody>
                    <a:bodyPr/>
                    <a:lstStyle/>
                    <a:p>
                      <a:pPr marL="0" marR="0" algn="ctr">
                        <a:lnSpc>
                          <a:spcPct val="115000"/>
                        </a:lnSpc>
                        <a:spcBef>
                          <a:spcPts val="0"/>
                        </a:spcBef>
                        <a:spcAft>
                          <a:spcPts val="0"/>
                        </a:spcAft>
                      </a:pPr>
                      <a:r>
                        <a:rPr lang="en-US" sz="1300">
                          <a:effectLst/>
                        </a:rPr>
                        <a:t>No of prior systemic treatments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tc>
                <a:tc>
                  <a:txBody>
                    <a:bodyPr/>
                    <a:lstStyle/>
                    <a:p>
                      <a:pPr marL="0" marR="0">
                        <a:lnSpc>
                          <a:spcPct val="115000"/>
                        </a:lnSpc>
                        <a:spcBef>
                          <a:spcPts val="0"/>
                        </a:spcBef>
                        <a:spcAft>
                          <a:spcPts val="0"/>
                        </a:spcAft>
                      </a:pPr>
                      <a:r>
                        <a:rPr lang="en-US" sz="1300">
                          <a:effectLst/>
                        </a:rPr>
                        <a:t>Dose Level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tc>
                <a:tc>
                  <a:txBody>
                    <a:bodyPr/>
                    <a:lstStyle/>
                    <a:p>
                      <a:pPr marL="0" marR="0">
                        <a:lnSpc>
                          <a:spcPct val="115000"/>
                        </a:lnSpc>
                        <a:spcBef>
                          <a:spcPts val="0"/>
                        </a:spcBef>
                        <a:spcAft>
                          <a:spcPts val="0"/>
                        </a:spcAft>
                      </a:pPr>
                      <a:r>
                        <a:rPr lang="en-US" sz="1300">
                          <a:effectLst/>
                        </a:rPr>
                        <a:t>Viral dose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tc>
                <a:tc>
                  <a:txBody>
                    <a:bodyPr/>
                    <a:lstStyle/>
                    <a:p>
                      <a:pPr marL="0" marR="0">
                        <a:lnSpc>
                          <a:spcPct val="115000"/>
                        </a:lnSpc>
                        <a:spcBef>
                          <a:spcPts val="0"/>
                        </a:spcBef>
                        <a:spcAft>
                          <a:spcPts val="0"/>
                        </a:spcAft>
                      </a:pPr>
                      <a:r>
                        <a:rPr lang="en-US" sz="1300">
                          <a:effectLst/>
                        </a:rPr>
                        <a:t>DLT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tc>
                <a:extLst>
                  <a:ext uri="{0D108BD9-81ED-4DB2-BD59-A6C34878D82A}">
                    <a16:rowId xmlns:a16="http://schemas.microsoft.com/office/drawing/2014/main" val="2383235633"/>
                  </a:ext>
                </a:extLst>
              </a:tr>
              <a:tr h="291150">
                <a:tc>
                  <a:txBody>
                    <a:bodyPr/>
                    <a:lstStyle/>
                    <a:p>
                      <a:pPr marL="0" marR="0">
                        <a:lnSpc>
                          <a:spcPct val="115000"/>
                        </a:lnSpc>
                        <a:spcBef>
                          <a:spcPts val="0"/>
                        </a:spcBef>
                        <a:spcAft>
                          <a:spcPts val="0"/>
                        </a:spcAft>
                      </a:pPr>
                      <a:r>
                        <a:rPr lang="en-US" sz="1300">
                          <a:solidFill>
                            <a:srgbClr val="002060"/>
                          </a:solidFill>
                          <a:effectLst/>
                        </a:rPr>
                        <a:t>1A.1</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a:solidFill>
                            <a:srgbClr val="002060"/>
                          </a:solidFill>
                          <a:effectLst/>
                        </a:rPr>
                        <a:t>F</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a:solidFill>
                            <a:srgbClr val="002060"/>
                          </a:solidFill>
                          <a:effectLst/>
                        </a:rPr>
                        <a:t>69</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b="1" dirty="0">
                          <a:solidFill>
                            <a:srgbClr val="002060"/>
                          </a:solidFill>
                          <a:effectLst/>
                        </a:rPr>
                        <a:t>MM</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800">
                          <a:solidFill>
                            <a:srgbClr val="002060"/>
                          </a:solidFill>
                          <a:effectLst/>
                        </a:rPr>
                        <a:t>10</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rowSpan="3">
                  <a:txBody>
                    <a:bodyPr/>
                    <a:lstStyle/>
                    <a:p>
                      <a:pPr marL="0" marR="0">
                        <a:lnSpc>
                          <a:spcPct val="115000"/>
                        </a:lnSpc>
                        <a:spcBef>
                          <a:spcPts val="0"/>
                        </a:spcBef>
                        <a:spcAft>
                          <a:spcPts val="0"/>
                        </a:spcAft>
                      </a:pPr>
                      <a:r>
                        <a:rPr lang="en-US" sz="1600" b="0">
                          <a:solidFill>
                            <a:srgbClr val="002060"/>
                          </a:solidFill>
                          <a:effectLst/>
                        </a:rPr>
                        <a:t>1</a:t>
                      </a:r>
                      <a:endParaRPr lang="en-US" sz="16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rowSpan="3">
                  <a:txBody>
                    <a:bodyPr/>
                    <a:lstStyle/>
                    <a:p>
                      <a:pPr marL="0" marR="0">
                        <a:lnSpc>
                          <a:spcPct val="115000"/>
                        </a:lnSpc>
                        <a:spcBef>
                          <a:spcPts val="0"/>
                        </a:spcBef>
                        <a:spcAft>
                          <a:spcPts val="0"/>
                        </a:spcAft>
                      </a:pPr>
                      <a:r>
                        <a:rPr lang="en-US" sz="1600">
                          <a:solidFill>
                            <a:srgbClr val="002060"/>
                          </a:solidFill>
                          <a:effectLst/>
                        </a:rPr>
                        <a:t>5 x 10</a:t>
                      </a:r>
                      <a:r>
                        <a:rPr lang="en-US" sz="1600" baseline="30000">
                          <a:solidFill>
                            <a:srgbClr val="002060"/>
                          </a:solidFill>
                          <a:effectLst/>
                        </a:rPr>
                        <a:t>9 </a:t>
                      </a:r>
                      <a:r>
                        <a:rPr lang="en-US" sz="1600">
                          <a:solidFill>
                            <a:srgbClr val="002060"/>
                          </a:solidFill>
                          <a:effectLst/>
                        </a:rPr>
                        <a:t>TCID</a:t>
                      </a:r>
                      <a:r>
                        <a:rPr lang="en-US" sz="1600" baseline="-25000">
                          <a:solidFill>
                            <a:srgbClr val="002060"/>
                          </a:solidFill>
                          <a:effectLst/>
                        </a:rPr>
                        <a:t>50</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rowSpan="3">
                  <a:txBody>
                    <a:bodyPr/>
                    <a:lstStyle/>
                    <a:p>
                      <a:pPr marL="0" marR="0">
                        <a:lnSpc>
                          <a:spcPct val="115000"/>
                        </a:lnSpc>
                        <a:spcBef>
                          <a:spcPts val="0"/>
                        </a:spcBef>
                        <a:spcAft>
                          <a:spcPts val="0"/>
                        </a:spcAft>
                      </a:pPr>
                      <a:r>
                        <a:rPr lang="en-US" sz="1600">
                          <a:effectLst/>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extLst>
                  <a:ext uri="{0D108BD9-81ED-4DB2-BD59-A6C34878D82A}">
                    <a16:rowId xmlns:a16="http://schemas.microsoft.com/office/drawing/2014/main" val="256004718"/>
                  </a:ext>
                </a:extLst>
              </a:tr>
              <a:tr h="291150">
                <a:tc>
                  <a:txBody>
                    <a:bodyPr/>
                    <a:lstStyle/>
                    <a:p>
                      <a:pPr marL="0" marR="0">
                        <a:lnSpc>
                          <a:spcPct val="115000"/>
                        </a:lnSpc>
                        <a:spcBef>
                          <a:spcPts val="0"/>
                        </a:spcBef>
                        <a:spcAft>
                          <a:spcPts val="0"/>
                        </a:spcAft>
                      </a:pPr>
                      <a:r>
                        <a:rPr lang="en-US" sz="1300">
                          <a:solidFill>
                            <a:srgbClr val="002060"/>
                          </a:solidFill>
                          <a:effectLst/>
                        </a:rPr>
                        <a:t>1A.2</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a:solidFill>
                            <a:srgbClr val="002060"/>
                          </a:solidFill>
                          <a:effectLst/>
                        </a:rPr>
                        <a:t>59</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b="1">
                          <a:solidFill>
                            <a:srgbClr val="002060"/>
                          </a:solidFill>
                          <a:effectLst/>
                        </a:rPr>
                        <a:t>MM</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800">
                          <a:solidFill>
                            <a:srgbClr val="002060"/>
                          </a:solidFill>
                          <a:effectLst/>
                        </a:rPr>
                        <a:t>4</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27460819"/>
                  </a:ext>
                </a:extLst>
              </a:tr>
              <a:tr h="291150">
                <a:tc>
                  <a:txBody>
                    <a:bodyPr/>
                    <a:lstStyle/>
                    <a:p>
                      <a:pPr marL="0" marR="0">
                        <a:lnSpc>
                          <a:spcPct val="115000"/>
                        </a:lnSpc>
                        <a:spcBef>
                          <a:spcPts val="0"/>
                        </a:spcBef>
                        <a:spcAft>
                          <a:spcPts val="0"/>
                        </a:spcAft>
                      </a:pPr>
                      <a:r>
                        <a:rPr lang="en-US" sz="1300">
                          <a:solidFill>
                            <a:srgbClr val="002060"/>
                          </a:solidFill>
                          <a:effectLst/>
                        </a:rPr>
                        <a:t>1A.3</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a:solidFill>
                            <a:srgbClr val="002060"/>
                          </a:solidFill>
                          <a:effectLst/>
                        </a:rPr>
                        <a:t>F</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a:solidFill>
                            <a:srgbClr val="002060"/>
                          </a:solidFill>
                          <a:effectLst/>
                        </a:rPr>
                        <a:t>49</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300" b="1">
                          <a:solidFill>
                            <a:srgbClr val="002060"/>
                          </a:solidFill>
                          <a:effectLst/>
                        </a:rPr>
                        <a:t>MM</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a:txBody>
                    <a:bodyPr/>
                    <a:lstStyle/>
                    <a:p>
                      <a:pPr marL="0" marR="0" algn="ctr">
                        <a:lnSpc>
                          <a:spcPct val="115000"/>
                        </a:lnSpc>
                        <a:spcBef>
                          <a:spcPts val="0"/>
                        </a:spcBef>
                        <a:spcAft>
                          <a:spcPts val="0"/>
                        </a:spcAft>
                      </a:pPr>
                      <a:r>
                        <a:rPr lang="en-US" sz="1800">
                          <a:solidFill>
                            <a:srgbClr val="002060"/>
                          </a:solidFill>
                          <a:effectLst/>
                        </a:rPr>
                        <a:t>7</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71522585"/>
                  </a:ext>
                </a:extLst>
              </a:tr>
              <a:tr h="291150">
                <a:tc>
                  <a:txBody>
                    <a:bodyPr/>
                    <a:lstStyle/>
                    <a:p>
                      <a:pPr marL="0" marR="0">
                        <a:lnSpc>
                          <a:spcPct val="115000"/>
                        </a:lnSpc>
                        <a:spcBef>
                          <a:spcPts val="0"/>
                        </a:spcBef>
                        <a:spcAft>
                          <a:spcPts val="0"/>
                        </a:spcAft>
                      </a:pPr>
                      <a:r>
                        <a:rPr lang="en-US" sz="1300" dirty="0">
                          <a:solidFill>
                            <a:srgbClr val="002060"/>
                          </a:solidFill>
                          <a:effectLst/>
                        </a:rPr>
                        <a:t>2A.1</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a:solidFill>
                            <a:srgbClr val="002060"/>
                          </a:solidFill>
                          <a:effectLst/>
                        </a:rPr>
                        <a:t>F</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a:solidFill>
                            <a:srgbClr val="002060"/>
                          </a:solidFill>
                          <a:effectLst/>
                        </a:rPr>
                        <a:t>66</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b="1">
                          <a:solidFill>
                            <a:srgbClr val="002060"/>
                          </a:solidFill>
                          <a:effectLst/>
                        </a:rPr>
                        <a:t>CTCL</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800">
                          <a:solidFill>
                            <a:srgbClr val="002060"/>
                          </a:solidFill>
                          <a:effectLst/>
                        </a:rPr>
                        <a:t>11</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rowSpan="3">
                  <a:txBody>
                    <a:bodyPr/>
                    <a:lstStyle/>
                    <a:p>
                      <a:pPr marL="0" marR="0">
                        <a:lnSpc>
                          <a:spcPct val="115000"/>
                        </a:lnSpc>
                        <a:spcBef>
                          <a:spcPts val="0"/>
                        </a:spcBef>
                        <a:spcAft>
                          <a:spcPts val="0"/>
                        </a:spcAft>
                      </a:pPr>
                      <a:r>
                        <a:rPr lang="en-US" sz="1600" b="0">
                          <a:solidFill>
                            <a:srgbClr val="002060"/>
                          </a:solidFill>
                          <a:effectLst/>
                        </a:rPr>
                        <a:t>2</a:t>
                      </a:r>
                      <a:endParaRPr lang="en-US" sz="16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rowSpan="3">
                  <a:txBody>
                    <a:bodyPr/>
                    <a:lstStyle/>
                    <a:p>
                      <a:pPr marL="0" marR="0">
                        <a:lnSpc>
                          <a:spcPct val="115000"/>
                        </a:lnSpc>
                        <a:spcBef>
                          <a:spcPts val="0"/>
                        </a:spcBef>
                        <a:spcAft>
                          <a:spcPts val="0"/>
                        </a:spcAft>
                      </a:pPr>
                      <a:r>
                        <a:rPr lang="en-US" sz="1600">
                          <a:solidFill>
                            <a:srgbClr val="002060"/>
                          </a:solidFill>
                          <a:effectLst/>
                        </a:rPr>
                        <a:t>1.7 x 10</a:t>
                      </a:r>
                      <a:r>
                        <a:rPr lang="en-US" sz="1600" baseline="30000">
                          <a:solidFill>
                            <a:srgbClr val="002060"/>
                          </a:solidFill>
                          <a:effectLst/>
                        </a:rPr>
                        <a:t>10</a:t>
                      </a:r>
                      <a:r>
                        <a:rPr lang="en-US" sz="1600">
                          <a:solidFill>
                            <a:srgbClr val="002060"/>
                          </a:solidFill>
                          <a:effectLst/>
                        </a:rPr>
                        <a:t> TCID</a:t>
                      </a:r>
                      <a:r>
                        <a:rPr lang="en-US" sz="1600" baseline="-25000">
                          <a:solidFill>
                            <a:srgbClr val="002060"/>
                          </a:solidFill>
                          <a:effectLst/>
                        </a:rPr>
                        <a:t>50</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rowSpan="3">
                  <a:txBody>
                    <a:bodyPr/>
                    <a:lstStyle/>
                    <a:p>
                      <a:pPr marL="0" marR="0">
                        <a:lnSpc>
                          <a:spcPct val="115000"/>
                        </a:lnSpc>
                        <a:spcBef>
                          <a:spcPts val="0"/>
                        </a:spcBef>
                        <a:spcAft>
                          <a:spcPts val="0"/>
                        </a:spcAft>
                      </a:pPr>
                      <a:r>
                        <a:rPr lang="en-US" sz="1600">
                          <a:effectLst/>
                        </a:rPr>
                        <a:t>No</a:t>
                      </a:r>
                      <a:endParaRPr lang="en-US" sz="1600" dirty="0">
                        <a:solidFill>
                          <a:schemeClr val="accent6">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extLst>
                  <a:ext uri="{0D108BD9-81ED-4DB2-BD59-A6C34878D82A}">
                    <a16:rowId xmlns:a16="http://schemas.microsoft.com/office/drawing/2014/main" val="4227798087"/>
                  </a:ext>
                </a:extLst>
              </a:tr>
              <a:tr h="291150">
                <a:tc>
                  <a:txBody>
                    <a:bodyPr/>
                    <a:lstStyle/>
                    <a:p>
                      <a:pPr marL="0" marR="0">
                        <a:lnSpc>
                          <a:spcPct val="115000"/>
                        </a:lnSpc>
                        <a:spcBef>
                          <a:spcPts val="0"/>
                        </a:spcBef>
                        <a:spcAft>
                          <a:spcPts val="0"/>
                        </a:spcAft>
                      </a:pPr>
                      <a:r>
                        <a:rPr lang="en-US" sz="1300">
                          <a:solidFill>
                            <a:srgbClr val="002060"/>
                          </a:solidFill>
                          <a:effectLst/>
                        </a:rPr>
                        <a:t>2A.2</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a:solidFill>
                            <a:srgbClr val="002060"/>
                          </a:solidFill>
                          <a:effectLst/>
                        </a:rPr>
                        <a:t>88</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b="1">
                          <a:solidFill>
                            <a:srgbClr val="002060"/>
                          </a:solidFill>
                          <a:effectLst/>
                        </a:rPr>
                        <a:t>CTCL</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800">
                          <a:solidFill>
                            <a:srgbClr val="002060"/>
                          </a:solidFill>
                          <a:effectLst/>
                        </a:rPr>
                        <a:t>5</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3253494"/>
                  </a:ext>
                </a:extLst>
              </a:tr>
              <a:tr h="291150">
                <a:tc>
                  <a:txBody>
                    <a:bodyPr/>
                    <a:lstStyle/>
                    <a:p>
                      <a:pPr marL="0" marR="0">
                        <a:lnSpc>
                          <a:spcPct val="115000"/>
                        </a:lnSpc>
                        <a:spcBef>
                          <a:spcPts val="0"/>
                        </a:spcBef>
                        <a:spcAft>
                          <a:spcPts val="0"/>
                        </a:spcAft>
                      </a:pPr>
                      <a:r>
                        <a:rPr lang="en-US" sz="1300">
                          <a:solidFill>
                            <a:srgbClr val="002060"/>
                          </a:solidFill>
                          <a:effectLst/>
                        </a:rPr>
                        <a:t>2A.3</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a:solidFill>
                            <a:srgbClr val="002060"/>
                          </a:solidFill>
                          <a:effectLst/>
                        </a:rPr>
                        <a:t>72</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300" b="1">
                          <a:solidFill>
                            <a:srgbClr val="002060"/>
                          </a:solidFill>
                          <a:effectLst/>
                        </a:rPr>
                        <a:t>AML</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a:txBody>
                    <a:bodyPr/>
                    <a:lstStyle/>
                    <a:p>
                      <a:pPr marL="0" marR="0" algn="ctr">
                        <a:lnSpc>
                          <a:spcPct val="115000"/>
                        </a:lnSpc>
                        <a:spcBef>
                          <a:spcPts val="0"/>
                        </a:spcBef>
                        <a:spcAft>
                          <a:spcPts val="0"/>
                        </a:spcAft>
                      </a:pPr>
                      <a:r>
                        <a:rPr lang="en-US" sz="1800">
                          <a:solidFill>
                            <a:srgbClr val="002060"/>
                          </a:solidFill>
                          <a:effectLst/>
                        </a:rPr>
                        <a:t>6</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chemeClr val="accent1">
                        <a:lumMod val="40000"/>
                        <a:lumOff val="60000"/>
                        <a:alpha val="7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5230917"/>
                  </a:ext>
                </a:extLst>
              </a:tr>
              <a:tr h="291150">
                <a:tc>
                  <a:txBody>
                    <a:bodyPr/>
                    <a:lstStyle/>
                    <a:p>
                      <a:pPr marL="0" marR="0">
                        <a:lnSpc>
                          <a:spcPct val="115000"/>
                        </a:lnSpc>
                        <a:spcBef>
                          <a:spcPts val="0"/>
                        </a:spcBef>
                        <a:spcAft>
                          <a:spcPts val="0"/>
                        </a:spcAft>
                      </a:pPr>
                      <a:r>
                        <a:rPr lang="en-US" sz="1300" dirty="0">
                          <a:solidFill>
                            <a:srgbClr val="002060"/>
                          </a:solidFill>
                          <a:effectLst/>
                        </a:rPr>
                        <a:t>3A.1</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a:solidFill>
                            <a:srgbClr val="002060"/>
                          </a:solidFill>
                          <a:effectLst/>
                        </a:rPr>
                        <a:t>63</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b="1">
                          <a:solidFill>
                            <a:srgbClr val="002060"/>
                          </a:solidFill>
                          <a:effectLst/>
                        </a:rPr>
                        <a:t>MM</a:t>
                      </a:r>
                      <a:endParaRPr lang="en-US" sz="1300" b="1" dirty="0">
                        <a:solidFill>
                          <a:srgbClr val="002060"/>
                        </a:solidFill>
                        <a:effectLst/>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800">
                          <a:solidFill>
                            <a:srgbClr val="002060"/>
                          </a:solidFill>
                          <a:effectLst/>
                        </a:rPr>
                        <a:t>7</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rowSpan="3">
                  <a:txBody>
                    <a:bodyPr/>
                    <a:lstStyle/>
                    <a:p>
                      <a:pPr marL="0" marR="0">
                        <a:lnSpc>
                          <a:spcPct val="115000"/>
                        </a:lnSpc>
                        <a:spcBef>
                          <a:spcPts val="0"/>
                        </a:spcBef>
                        <a:spcAft>
                          <a:spcPts val="0"/>
                        </a:spcAft>
                      </a:pPr>
                      <a:r>
                        <a:rPr lang="en-US" sz="1600" b="0">
                          <a:solidFill>
                            <a:srgbClr val="002060"/>
                          </a:solidFill>
                          <a:effectLst/>
                        </a:rPr>
                        <a:t>3</a:t>
                      </a:r>
                      <a:endParaRPr lang="en-US" sz="16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rowSpan="3">
                  <a:txBody>
                    <a:bodyPr/>
                    <a:lstStyle/>
                    <a:p>
                      <a:pPr marL="0" marR="0">
                        <a:lnSpc>
                          <a:spcPct val="115000"/>
                        </a:lnSpc>
                        <a:spcBef>
                          <a:spcPts val="0"/>
                        </a:spcBef>
                        <a:spcAft>
                          <a:spcPts val="0"/>
                        </a:spcAft>
                      </a:pPr>
                      <a:r>
                        <a:rPr lang="en-US" sz="1600">
                          <a:solidFill>
                            <a:srgbClr val="002060"/>
                          </a:solidFill>
                          <a:effectLst/>
                        </a:rPr>
                        <a:t>5 x 10</a:t>
                      </a:r>
                      <a:r>
                        <a:rPr lang="en-US" sz="1600" baseline="30000">
                          <a:solidFill>
                            <a:srgbClr val="002060"/>
                          </a:solidFill>
                          <a:effectLst/>
                        </a:rPr>
                        <a:t>10</a:t>
                      </a:r>
                      <a:r>
                        <a:rPr lang="en-US" sz="1600">
                          <a:solidFill>
                            <a:srgbClr val="002060"/>
                          </a:solidFill>
                          <a:effectLst/>
                        </a:rPr>
                        <a:t> TCID</a:t>
                      </a:r>
                      <a:r>
                        <a:rPr lang="en-US" sz="1600" baseline="-25000">
                          <a:solidFill>
                            <a:srgbClr val="002060"/>
                          </a:solidFill>
                          <a:effectLst/>
                        </a:rPr>
                        <a:t>50</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rowSpan="3">
                  <a:txBody>
                    <a:bodyPr/>
                    <a:lstStyle/>
                    <a:p>
                      <a:pPr marL="0" marR="0">
                        <a:lnSpc>
                          <a:spcPct val="115000"/>
                        </a:lnSpc>
                        <a:spcBef>
                          <a:spcPts val="0"/>
                        </a:spcBef>
                        <a:spcAft>
                          <a:spcPts val="0"/>
                        </a:spcAft>
                      </a:pPr>
                      <a:r>
                        <a:rPr lang="en-US" sz="1600">
                          <a:effectLst/>
                        </a:rPr>
                        <a:t>No</a:t>
                      </a:r>
                      <a:endParaRPr lang="en-US" sz="16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extLst>
                  <a:ext uri="{0D108BD9-81ED-4DB2-BD59-A6C34878D82A}">
                    <a16:rowId xmlns:a16="http://schemas.microsoft.com/office/drawing/2014/main" val="3472045739"/>
                  </a:ext>
                </a:extLst>
              </a:tr>
              <a:tr h="291150">
                <a:tc>
                  <a:txBody>
                    <a:bodyPr/>
                    <a:lstStyle/>
                    <a:p>
                      <a:pPr marL="0" marR="0">
                        <a:lnSpc>
                          <a:spcPct val="115000"/>
                        </a:lnSpc>
                        <a:spcBef>
                          <a:spcPts val="0"/>
                        </a:spcBef>
                        <a:spcAft>
                          <a:spcPts val="0"/>
                        </a:spcAft>
                      </a:pPr>
                      <a:r>
                        <a:rPr lang="en-US" sz="1300">
                          <a:solidFill>
                            <a:srgbClr val="002060"/>
                          </a:solidFill>
                          <a:effectLst/>
                        </a:rPr>
                        <a:t>3A.2</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a:solidFill>
                            <a:srgbClr val="002060"/>
                          </a:solidFill>
                          <a:effectLst/>
                        </a:rPr>
                        <a:t>F</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a:solidFill>
                            <a:srgbClr val="002060"/>
                          </a:solidFill>
                          <a:effectLst/>
                        </a:rPr>
                        <a:t>64</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b="1">
                          <a:solidFill>
                            <a:srgbClr val="002060"/>
                          </a:solidFill>
                          <a:effectLst/>
                        </a:rPr>
                        <a:t>MM</a:t>
                      </a:r>
                      <a:endParaRPr lang="en-US" sz="1300" b="1" dirty="0">
                        <a:solidFill>
                          <a:srgbClr val="002060"/>
                        </a:solidFill>
                        <a:effectLst/>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800">
                          <a:solidFill>
                            <a:srgbClr val="002060"/>
                          </a:solidFill>
                          <a:effectLst/>
                        </a:rPr>
                        <a:t>3</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4253443"/>
                  </a:ext>
                </a:extLst>
              </a:tr>
              <a:tr h="291150">
                <a:tc>
                  <a:txBody>
                    <a:bodyPr/>
                    <a:lstStyle/>
                    <a:p>
                      <a:pPr marL="0" marR="0">
                        <a:lnSpc>
                          <a:spcPct val="115000"/>
                        </a:lnSpc>
                        <a:spcBef>
                          <a:spcPts val="0"/>
                        </a:spcBef>
                        <a:spcAft>
                          <a:spcPts val="0"/>
                        </a:spcAft>
                      </a:pPr>
                      <a:r>
                        <a:rPr lang="en-US" sz="1300" dirty="0">
                          <a:solidFill>
                            <a:srgbClr val="002060"/>
                          </a:solidFill>
                          <a:effectLst/>
                        </a:rPr>
                        <a:t>3A.3</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a:solidFill>
                            <a:srgbClr val="002060"/>
                          </a:solidFill>
                          <a:effectLst/>
                        </a:rPr>
                        <a:t>56</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300" b="1">
                          <a:solidFill>
                            <a:srgbClr val="002060"/>
                          </a:solidFill>
                          <a:effectLst/>
                        </a:rPr>
                        <a:t>PTCL</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a:txBody>
                    <a:bodyPr/>
                    <a:lstStyle/>
                    <a:p>
                      <a:pPr marL="0" marR="0" algn="ctr">
                        <a:lnSpc>
                          <a:spcPct val="115000"/>
                        </a:lnSpc>
                        <a:spcBef>
                          <a:spcPts val="0"/>
                        </a:spcBef>
                        <a:spcAft>
                          <a:spcPts val="0"/>
                        </a:spcAft>
                      </a:pPr>
                      <a:r>
                        <a:rPr lang="en-US" sz="1800">
                          <a:solidFill>
                            <a:srgbClr val="002060"/>
                          </a:solidFill>
                          <a:effectLst/>
                        </a:rPr>
                        <a:t>3</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4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94734581"/>
                  </a:ext>
                </a:extLst>
              </a:tr>
              <a:tr h="291150">
                <a:tc>
                  <a:txBody>
                    <a:bodyPr/>
                    <a:lstStyle/>
                    <a:p>
                      <a:pPr marL="0" marR="0">
                        <a:lnSpc>
                          <a:spcPct val="115000"/>
                        </a:lnSpc>
                        <a:spcBef>
                          <a:spcPts val="0"/>
                        </a:spcBef>
                        <a:spcAft>
                          <a:spcPts val="0"/>
                        </a:spcAft>
                      </a:pPr>
                      <a:r>
                        <a:rPr lang="en-US" sz="1300" dirty="0">
                          <a:solidFill>
                            <a:srgbClr val="002060"/>
                          </a:solidFill>
                          <a:effectLst/>
                        </a:rPr>
                        <a:t>4A.1</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64</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b="1">
                          <a:solidFill>
                            <a:srgbClr val="002060"/>
                          </a:solidFill>
                          <a:effectLst/>
                        </a:rPr>
                        <a:t>MM</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800">
                          <a:solidFill>
                            <a:srgbClr val="002060"/>
                          </a:solidFill>
                          <a:effectLst/>
                        </a:rPr>
                        <a:t>7</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rowSpan="6">
                  <a:txBody>
                    <a:bodyPr/>
                    <a:lstStyle/>
                    <a:p>
                      <a:pPr marL="0" marR="0">
                        <a:lnSpc>
                          <a:spcPct val="115000"/>
                        </a:lnSpc>
                        <a:spcBef>
                          <a:spcPts val="0"/>
                        </a:spcBef>
                        <a:spcAft>
                          <a:spcPts val="0"/>
                        </a:spcAft>
                      </a:pPr>
                      <a:r>
                        <a:rPr lang="en-US" sz="1600" b="0">
                          <a:solidFill>
                            <a:srgbClr val="002060"/>
                          </a:solidFill>
                          <a:effectLst/>
                        </a:rPr>
                        <a:t>4</a:t>
                      </a:r>
                      <a:endParaRPr lang="en-US" sz="16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rowSpan="6">
                  <a:txBody>
                    <a:bodyPr/>
                    <a:lstStyle/>
                    <a:p>
                      <a:pPr marL="0" marR="0">
                        <a:lnSpc>
                          <a:spcPct val="115000"/>
                        </a:lnSpc>
                        <a:spcBef>
                          <a:spcPts val="0"/>
                        </a:spcBef>
                        <a:spcAft>
                          <a:spcPts val="0"/>
                        </a:spcAft>
                      </a:pPr>
                      <a:r>
                        <a:rPr lang="en-US" sz="1600">
                          <a:solidFill>
                            <a:srgbClr val="002060"/>
                          </a:solidFill>
                          <a:effectLst/>
                        </a:rPr>
                        <a:t>1.7x10</a:t>
                      </a:r>
                      <a:r>
                        <a:rPr lang="en-US" sz="1600" baseline="30000">
                          <a:solidFill>
                            <a:srgbClr val="002060"/>
                          </a:solidFill>
                          <a:effectLst/>
                        </a:rPr>
                        <a:t>11  </a:t>
                      </a:r>
                      <a:r>
                        <a:rPr lang="en-US" sz="1600">
                          <a:solidFill>
                            <a:srgbClr val="002060"/>
                          </a:solidFill>
                          <a:effectLst/>
                        </a:rPr>
                        <a:t>TCID</a:t>
                      </a:r>
                      <a:r>
                        <a:rPr lang="en-US" sz="1600" baseline="-25000">
                          <a:solidFill>
                            <a:srgbClr val="002060"/>
                          </a:solidFill>
                          <a:effectLst/>
                        </a:rPr>
                        <a:t>50</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rowSpan="6">
                  <a:txBody>
                    <a:bodyPr/>
                    <a:lstStyle/>
                    <a:p>
                      <a:pPr marL="0" marR="0">
                        <a:lnSpc>
                          <a:spcPct val="115000"/>
                        </a:lnSpc>
                        <a:spcBef>
                          <a:spcPts val="0"/>
                        </a:spcBef>
                        <a:spcAft>
                          <a:spcPts val="0"/>
                        </a:spcAft>
                      </a:pPr>
                      <a:r>
                        <a:rPr lang="en-US" sz="1600">
                          <a:effectLst/>
                        </a:rPr>
                        <a:t>No</a:t>
                      </a:r>
                      <a:endParaRPr lang="en-US" sz="16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extLst>
                  <a:ext uri="{0D108BD9-81ED-4DB2-BD59-A6C34878D82A}">
                    <a16:rowId xmlns:a16="http://schemas.microsoft.com/office/drawing/2014/main" val="4145804445"/>
                  </a:ext>
                </a:extLst>
              </a:tr>
              <a:tr h="291150">
                <a:tc>
                  <a:txBody>
                    <a:bodyPr/>
                    <a:lstStyle/>
                    <a:p>
                      <a:pPr marL="0" marR="0">
                        <a:lnSpc>
                          <a:spcPct val="115000"/>
                        </a:lnSpc>
                        <a:spcBef>
                          <a:spcPts val="0"/>
                        </a:spcBef>
                        <a:spcAft>
                          <a:spcPts val="0"/>
                        </a:spcAft>
                      </a:pPr>
                      <a:r>
                        <a:rPr lang="en-US" sz="1300">
                          <a:solidFill>
                            <a:srgbClr val="002060"/>
                          </a:solidFill>
                          <a:effectLst/>
                        </a:rPr>
                        <a:t>4A.2</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63</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b="1">
                          <a:solidFill>
                            <a:srgbClr val="002060"/>
                          </a:solidFill>
                          <a:effectLst/>
                        </a:rPr>
                        <a:t>MM</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800">
                          <a:solidFill>
                            <a:srgbClr val="002060"/>
                          </a:solidFill>
                          <a:effectLst/>
                        </a:rPr>
                        <a:t>4</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84096925"/>
                  </a:ext>
                </a:extLst>
              </a:tr>
              <a:tr h="291150">
                <a:tc>
                  <a:txBody>
                    <a:bodyPr/>
                    <a:lstStyle/>
                    <a:p>
                      <a:pPr marL="0" marR="0">
                        <a:lnSpc>
                          <a:spcPct val="115000"/>
                        </a:lnSpc>
                        <a:spcBef>
                          <a:spcPts val="0"/>
                        </a:spcBef>
                        <a:spcAft>
                          <a:spcPts val="0"/>
                        </a:spcAft>
                      </a:pPr>
                      <a:r>
                        <a:rPr lang="en-US" sz="1300">
                          <a:solidFill>
                            <a:srgbClr val="002060"/>
                          </a:solidFill>
                          <a:effectLst/>
                        </a:rPr>
                        <a:t>4A.3</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F</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67</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b="1">
                          <a:solidFill>
                            <a:srgbClr val="002060"/>
                          </a:solidFill>
                          <a:effectLst/>
                        </a:rPr>
                        <a:t>PTCL</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800">
                          <a:solidFill>
                            <a:srgbClr val="002060"/>
                          </a:solidFill>
                          <a:effectLst/>
                        </a:rPr>
                        <a:t>5</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70823899"/>
                  </a:ext>
                </a:extLst>
              </a:tr>
              <a:tr h="291150">
                <a:tc>
                  <a:txBody>
                    <a:bodyPr/>
                    <a:lstStyle/>
                    <a:p>
                      <a:pPr marL="0" marR="0">
                        <a:lnSpc>
                          <a:spcPct val="115000"/>
                        </a:lnSpc>
                        <a:spcBef>
                          <a:spcPts val="0"/>
                        </a:spcBef>
                        <a:spcAft>
                          <a:spcPts val="0"/>
                        </a:spcAft>
                      </a:pPr>
                      <a:r>
                        <a:rPr lang="en-US" sz="1300" dirty="0">
                          <a:solidFill>
                            <a:srgbClr val="002060"/>
                          </a:solidFill>
                          <a:effectLst/>
                        </a:rPr>
                        <a:t>4A.4</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F</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56</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b="1">
                          <a:solidFill>
                            <a:srgbClr val="002060"/>
                          </a:solidFill>
                          <a:effectLst/>
                        </a:rPr>
                        <a:t>PTCL</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800">
                          <a:solidFill>
                            <a:srgbClr val="002060"/>
                          </a:solidFill>
                          <a:effectLst/>
                        </a:rPr>
                        <a:t>5</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57548277"/>
                  </a:ext>
                </a:extLst>
              </a:tr>
              <a:tr h="291150">
                <a:tc>
                  <a:txBody>
                    <a:bodyPr/>
                    <a:lstStyle/>
                    <a:p>
                      <a:pPr marL="0" marR="0">
                        <a:lnSpc>
                          <a:spcPct val="115000"/>
                        </a:lnSpc>
                        <a:spcBef>
                          <a:spcPts val="0"/>
                        </a:spcBef>
                        <a:spcAft>
                          <a:spcPts val="0"/>
                        </a:spcAft>
                      </a:pPr>
                      <a:r>
                        <a:rPr lang="en-US" sz="1300">
                          <a:solidFill>
                            <a:srgbClr val="002060"/>
                          </a:solidFill>
                          <a:effectLst/>
                        </a:rPr>
                        <a:t>4A.5</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33</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b="1">
                          <a:solidFill>
                            <a:srgbClr val="002060"/>
                          </a:solidFill>
                          <a:effectLst/>
                        </a:rPr>
                        <a:t>PTCL</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800">
                          <a:solidFill>
                            <a:srgbClr val="002060"/>
                          </a:solidFill>
                          <a:effectLst/>
                        </a:rPr>
                        <a:t>7</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36489785"/>
                  </a:ext>
                </a:extLst>
              </a:tr>
              <a:tr h="291150">
                <a:tc>
                  <a:txBody>
                    <a:bodyPr/>
                    <a:lstStyle/>
                    <a:p>
                      <a:pPr marL="0" marR="0">
                        <a:lnSpc>
                          <a:spcPct val="115000"/>
                        </a:lnSpc>
                        <a:spcBef>
                          <a:spcPts val="0"/>
                        </a:spcBef>
                        <a:spcAft>
                          <a:spcPts val="0"/>
                        </a:spcAft>
                      </a:pPr>
                      <a:r>
                        <a:rPr lang="en-US" sz="1300" dirty="0">
                          <a:solidFill>
                            <a:srgbClr val="002060"/>
                          </a:solidFill>
                          <a:effectLst/>
                        </a:rPr>
                        <a:t>4A.6</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M</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a:solidFill>
                            <a:srgbClr val="002060"/>
                          </a:solidFill>
                          <a:effectLst/>
                        </a:rPr>
                        <a:t>60</a:t>
                      </a:r>
                      <a:endParaRPr lang="en-US" sz="13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300" b="1">
                          <a:solidFill>
                            <a:srgbClr val="002060"/>
                          </a:solidFill>
                          <a:effectLst/>
                        </a:rPr>
                        <a:t>PTCL</a:t>
                      </a:r>
                      <a:endParaRPr lang="en-US" sz="13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a:txBody>
                    <a:bodyPr/>
                    <a:lstStyle/>
                    <a:p>
                      <a:pPr marL="0" marR="0" algn="ctr">
                        <a:lnSpc>
                          <a:spcPct val="115000"/>
                        </a:lnSpc>
                        <a:spcBef>
                          <a:spcPts val="0"/>
                        </a:spcBef>
                        <a:spcAft>
                          <a:spcPts val="0"/>
                        </a:spcAft>
                      </a:pPr>
                      <a:r>
                        <a:rPr lang="en-US" sz="1800" dirty="0">
                          <a:solidFill>
                            <a:srgbClr val="002060"/>
                          </a:solidFill>
                          <a:effectLst/>
                        </a:rPr>
                        <a:t>2</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02" marR="37302" marT="0" marB="0">
                    <a:solidFill>
                      <a:srgbClr val="7030A0">
                        <a:alpha val="15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89780600"/>
                  </a:ext>
                </a:extLst>
              </a:tr>
            </a:tbl>
          </a:graphicData>
        </a:graphic>
      </p:graphicFrame>
      <p:sp>
        <p:nvSpPr>
          <p:cNvPr id="3" name="TextBox 2">
            <a:extLst>
              <a:ext uri="{FF2B5EF4-FFF2-40B4-BE49-F238E27FC236}">
                <a16:creationId xmlns:a16="http://schemas.microsoft.com/office/drawing/2014/main" id="{91C171C8-8DD2-445F-923C-3AEEA94E80C0}"/>
              </a:ext>
            </a:extLst>
          </p:cNvPr>
          <p:cNvSpPr txBox="1"/>
          <p:nvPr/>
        </p:nvSpPr>
        <p:spPr>
          <a:xfrm>
            <a:off x="390617" y="6468177"/>
            <a:ext cx="5342021" cy="307777"/>
          </a:xfrm>
          <a:prstGeom prst="rect">
            <a:avLst/>
          </a:prstGeom>
          <a:noFill/>
        </p:spPr>
        <p:txBody>
          <a:bodyPr wrap="square" rtlCol="0">
            <a:spAutoFit/>
          </a:bodyPr>
          <a:lstStyle/>
          <a:p>
            <a:r>
              <a:rPr lang="en-US" sz="1400" b="1" dirty="0">
                <a:solidFill>
                  <a:srgbClr val="0B0F37"/>
                </a:solidFill>
              </a:rPr>
              <a:t>TCL=7, MM=7, AML=1</a:t>
            </a:r>
          </a:p>
        </p:txBody>
      </p:sp>
    </p:spTree>
    <p:extLst>
      <p:ext uri="{BB962C8B-B14F-4D97-AF65-F5344CB8AC3E}">
        <p14:creationId xmlns:p14="http://schemas.microsoft.com/office/powerpoint/2010/main" val="2903836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Vyriad_corporate template_110917">
  <a:themeElements>
    <a:clrScheme name="Custom 124">
      <a:dk1>
        <a:sysClr val="windowText" lastClr="000000"/>
      </a:dk1>
      <a:lt1>
        <a:sysClr val="window" lastClr="FFFFFF"/>
      </a:lt1>
      <a:dk2>
        <a:srgbClr val="1F3162"/>
      </a:dk2>
      <a:lt2>
        <a:srgbClr val="80999A"/>
      </a:lt2>
      <a:accent1>
        <a:srgbClr val="86C440"/>
      </a:accent1>
      <a:accent2>
        <a:srgbClr val="1F3162"/>
      </a:accent2>
      <a:accent3>
        <a:srgbClr val="28B5BA"/>
      </a:accent3>
      <a:accent4>
        <a:srgbClr val="F69A20"/>
      </a:accent4>
      <a:accent5>
        <a:srgbClr val="6796B3"/>
      </a:accent5>
      <a:accent6>
        <a:srgbClr val="86C440"/>
      </a:accent6>
      <a:hlink>
        <a:srgbClr val="1F3162"/>
      </a:hlink>
      <a:folHlink>
        <a:srgbClr val="28B5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57150" cap="rnd">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err="1" smtClean="0">
            <a:solidFill>
              <a:schemeClr val="bg2">
                <a:lumMod val="50000"/>
              </a:schemeClr>
            </a:solidFill>
          </a:defRPr>
        </a:defPPr>
      </a:lstStyle>
    </a:txDef>
  </a:objectDefaults>
  <a:extraClrSchemeLst/>
  <a:extLst>
    <a:ext uri="{05A4C25C-085E-4340-85A3-A5531E510DB2}">
      <thm15:themeFamily xmlns:thm15="http://schemas.microsoft.com/office/thememl/2012/main" name="VYRIADCorporateShortJuly2018" id="{FAAF02E2-7CC5-B440-9992-7BA169DBDF61}" vid="{DEFFEC1A-5CE0-AA49-9F07-6B46A13827C0}"/>
    </a:ext>
  </a:extLst>
</a:theme>
</file>

<file path=ppt/theme/theme4.xml><?xml version="1.0" encoding="utf-8"?>
<a:theme xmlns:a="http://schemas.openxmlformats.org/drawingml/2006/main" name="7_Vyriad_corporate template_110917">
  <a:themeElements>
    <a:clrScheme name="Custom 124">
      <a:dk1>
        <a:sysClr val="windowText" lastClr="000000"/>
      </a:dk1>
      <a:lt1>
        <a:sysClr val="window" lastClr="FFFFFF"/>
      </a:lt1>
      <a:dk2>
        <a:srgbClr val="1F3162"/>
      </a:dk2>
      <a:lt2>
        <a:srgbClr val="80999A"/>
      </a:lt2>
      <a:accent1>
        <a:srgbClr val="86C440"/>
      </a:accent1>
      <a:accent2>
        <a:srgbClr val="1F3162"/>
      </a:accent2>
      <a:accent3>
        <a:srgbClr val="28B5BA"/>
      </a:accent3>
      <a:accent4>
        <a:srgbClr val="F69A20"/>
      </a:accent4>
      <a:accent5>
        <a:srgbClr val="6796B3"/>
      </a:accent5>
      <a:accent6>
        <a:srgbClr val="86C440"/>
      </a:accent6>
      <a:hlink>
        <a:srgbClr val="1F3162"/>
      </a:hlink>
      <a:folHlink>
        <a:srgbClr val="28B5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57150" cap="rnd">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err="1" smtClean="0">
            <a:solidFill>
              <a:schemeClr val="bg2">
                <a:lumMod val="50000"/>
              </a:schemeClr>
            </a:solidFill>
          </a:defRPr>
        </a:defPPr>
      </a:lstStyle>
    </a:txDef>
  </a:objectDefaults>
  <a:extraClrSchemeLst/>
  <a:extLst>
    <a:ext uri="{05A4C25C-085E-4340-85A3-A5531E510DB2}">
      <thm15:themeFamily xmlns:thm15="http://schemas.microsoft.com/office/thememl/2012/main" name="Agenus_corporate template_onscreen_110717.pptx" id="{F7325E27-B61B-46B9-BBAD-22388ADCA85E}" vid="{FC1B9E14-F252-416A-83B6-5C04A3BCA1C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619801A625F418B68AF18B4CE49D9" ma:contentTypeVersion="7" ma:contentTypeDescription="Create a new document." ma:contentTypeScope="" ma:versionID="a48c094a2e79601b37d308e066bd60fc">
  <xsd:schema xmlns:xsd="http://www.w3.org/2001/XMLSchema" xmlns:xs="http://www.w3.org/2001/XMLSchema" xmlns:p="http://schemas.microsoft.com/office/2006/metadata/properties" xmlns:ns3="bf29604e-c5cb-4ab9-8189-cdaf9a08a81d" xmlns:ns4="8c6f1d6e-a7d5-4937-845a-ff514020c3b9" targetNamespace="http://schemas.microsoft.com/office/2006/metadata/properties" ma:root="true" ma:fieldsID="cca7d70a580547fe69a0210e911553cc" ns3:_="" ns4:_="">
    <xsd:import namespace="bf29604e-c5cb-4ab9-8189-cdaf9a08a81d"/>
    <xsd:import namespace="8c6f1d6e-a7d5-4937-845a-ff514020c3b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29604e-c5cb-4ab9-8189-cdaf9a08a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6f1d6e-a7d5-4937-845a-ff514020c3b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D19173-7343-4F1C-ABA4-D61B07BCA7B4}">
  <ds:schemaRefs>
    <ds:schemaRef ds:uri="8c6f1d6e-a7d5-4937-845a-ff514020c3b9"/>
    <ds:schemaRef ds:uri="bf29604e-c5cb-4ab9-8189-cdaf9a08a8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BE9738D-102F-437E-8EBD-19183951C783}">
  <ds:schemaRefs>
    <ds:schemaRef ds:uri="http://schemas.microsoft.com/sharepoint/v3/contenttype/forms"/>
  </ds:schemaRefs>
</ds:datastoreItem>
</file>

<file path=customXml/itemProps3.xml><?xml version="1.0" encoding="utf-8"?>
<ds:datastoreItem xmlns:ds="http://schemas.openxmlformats.org/officeDocument/2006/customXml" ds:itemID="{3DA71F56-878C-460E-8EBA-7BDE26490247}">
  <ds:schemaRefs>
    <ds:schemaRef ds:uri="http://purl.org/dc/elements/1.1/"/>
    <ds:schemaRef ds:uri="8c6f1d6e-a7d5-4937-845a-ff514020c3b9"/>
    <ds:schemaRef ds:uri="http://www.w3.org/XML/1998/namespace"/>
    <ds:schemaRef ds:uri="bf29604e-c5cb-4ab9-8189-cdaf9a08a81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3420</TotalTime>
  <Words>4027</Words>
  <Application>Microsoft Office PowerPoint</Application>
  <PresentationFormat>Custom</PresentationFormat>
  <Paragraphs>606</Paragraphs>
  <Slides>36</Slides>
  <Notes>30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Arial</vt:lpstr>
      <vt:lpstr>Arial Black</vt:lpstr>
      <vt:lpstr>Calibri</vt:lpstr>
      <vt:lpstr>Calibri Light</vt:lpstr>
      <vt:lpstr>Georgia</vt:lpstr>
      <vt:lpstr>Symbol</vt:lpstr>
      <vt:lpstr>TwitterChirp</vt:lpstr>
      <vt:lpstr>Office Theme</vt:lpstr>
      <vt:lpstr>1_Custom Design</vt:lpstr>
      <vt:lpstr>9_Vyriad_corporate template_110917</vt:lpstr>
      <vt:lpstr>7_Vyriad_corporate template_110917</vt:lpstr>
      <vt:lpstr>Clinical Activity of Systemic  VSV-IFNβ-NIS  Oncolytic Virotherapy in Patients with  Relapsed Refractory  Hematologic  Malignancies</vt:lpstr>
      <vt:lpstr>PowerPoint Presentation</vt:lpstr>
      <vt:lpstr>PowerPoint Presentation</vt:lpstr>
      <vt:lpstr> Vesicular Stomatitis Virus Optimal properties for intravenous therapy</vt:lpstr>
      <vt:lpstr>Methods </vt:lpstr>
      <vt:lpstr>Methods and Trial Schema </vt:lpstr>
      <vt:lpstr>Methods and Trial Schema </vt:lpstr>
      <vt:lpstr>Results </vt:lpstr>
      <vt:lpstr>Arm A: Single agent VSV-IFNβ-NIS 15 Patients </vt:lpstr>
      <vt:lpstr>Safety</vt:lpstr>
      <vt:lpstr>Clinical responses </vt:lpstr>
      <vt:lpstr>Ongoing 20-month Complete Response  Dose Level 4: 1.7x1011  TCID50 </vt:lpstr>
      <vt:lpstr>6-month Partial Response  Dose Level 4: 1.7x1011  TCID50 </vt:lpstr>
      <vt:lpstr>6-month Partial Response  Dose Level 4: 1.7x1011  TCID50 </vt:lpstr>
      <vt:lpstr>3-month Partial Response  Dose Level 2: 1.7 x 1010 TCID50 </vt:lpstr>
      <vt:lpstr>Correlative analysis</vt:lpstr>
      <vt:lpstr>VSV-IFNβ-NIS Pharmacokinetics </vt:lpstr>
      <vt:lpstr>VSV-IFNβ-NIS Pharmacokinetics Distinct pattern of IFNβ release compared to all other cytokines  </vt:lpstr>
      <vt:lpstr>PowerPoint Presentation</vt:lpstr>
      <vt:lpstr>PowerPoint Presentation</vt:lpstr>
      <vt:lpstr>VSV-IFNβ-NIS increased T-cell responses  to tumor antigen</vt:lpstr>
      <vt:lpstr>Conclusions</vt:lpstr>
      <vt:lpstr>PowerPoint Presentation</vt:lpstr>
      <vt:lpstr>VSV-IFNβ-NIS       +Ruxolitinib  +Ruxolitinib and Cyclophosphamide</vt:lpstr>
      <vt:lpstr>Responses with VSV-IFNβ-NIS +Ruxolitinib </vt:lpstr>
      <vt:lpstr>Responses with VSV-IFNβ-NIS +Ruxolitinib </vt:lpstr>
      <vt:lpstr>What we've learned ...</vt:lpstr>
      <vt:lpstr>#1 VSV-Induced Cytokine Syndrome is unique</vt:lpstr>
      <vt:lpstr> VSV-induced cytokine syndrome  VICS? </vt:lpstr>
      <vt:lpstr>#2 TFB PET for future NIS imaging</vt:lpstr>
      <vt:lpstr>#3  Higher Dose is key in achieving clinical responses  </vt:lpstr>
      <vt:lpstr>#4 Patient selection   </vt:lpstr>
      <vt:lpstr>What’s next for  VSV-IFNβ-NIS …</vt:lpstr>
      <vt:lpstr>  Currently recruiting…</vt:lpstr>
      <vt:lpstr>PowerPoint Presentation</vt:lpstr>
      <vt:lpstr>Thank You</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Activity of Systemic VSV-IFNβ-NIS Oncolytic Virotherapy in Patients with Relapsed Refractory Hematologic Malignancies</dc:title>
  <dc:creator>Cook, Joselle M., M.B.B.S.</dc:creator>
  <dc:description>v2.15</dc:description>
  <cp:lastModifiedBy>Cook, Joselle M., M.B.B.S.</cp:lastModifiedBy>
  <cp:revision>20</cp:revision>
  <dcterms:created xsi:type="dcterms:W3CDTF">2021-10-19T14:40:28Z</dcterms:created>
  <dcterms:modified xsi:type="dcterms:W3CDTF">2021-10-30T00:28:37Z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0x0101005F0619801A625F418B68AF18B4CE49D9</vt:lpwstr>
  </property>
</Properties>
</file>